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3"/>
  </p:notesMasterIdLst>
  <p:sldIdLst>
    <p:sldId id="256" r:id="rId2"/>
    <p:sldId id="259" r:id="rId3"/>
    <p:sldId id="260" r:id="rId4"/>
    <p:sldId id="262" r:id="rId5"/>
    <p:sldId id="263" r:id="rId6"/>
    <p:sldId id="264" r:id="rId7"/>
    <p:sldId id="289" r:id="rId8"/>
    <p:sldId id="265" r:id="rId9"/>
    <p:sldId id="291" r:id="rId10"/>
    <p:sldId id="292" r:id="rId11"/>
    <p:sldId id="293" r:id="rId12"/>
    <p:sldId id="294" r:id="rId13"/>
    <p:sldId id="290" r:id="rId14"/>
    <p:sldId id="270" r:id="rId15"/>
    <p:sldId id="295" r:id="rId16"/>
    <p:sldId id="296" r:id="rId17"/>
    <p:sldId id="297" r:id="rId18"/>
    <p:sldId id="298" r:id="rId19"/>
    <p:sldId id="299" r:id="rId20"/>
    <p:sldId id="300" r:id="rId21"/>
    <p:sldId id="301" r:id="rId22"/>
    <p:sldId id="302" r:id="rId23"/>
    <p:sldId id="303" r:id="rId24"/>
    <p:sldId id="304" r:id="rId25"/>
    <p:sldId id="305" r:id="rId26"/>
    <p:sldId id="306" r:id="rId27"/>
    <p:sldId id="307" r:id="rId28"/>
    <p:sldId id="308" r:id="rId29"/>
    <p:sldId id="309" r:id="rId30"/>
    <p:sldId id="310" r:id="rId31"/>
    <p:sldId id="280" r:id="rId3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527" userDrawn="1">
          <p15:clr>
            <a:srgbClr val="A4A3A4"/>
          </p15:clr>
        </p15:guide>
        <p15:guide id="2" pos="529" userDrawn="1">
          <p15:clr>
            <a:srgbClr val="A4A3A4"/>
          </p15:clr>
        </p15:guide>
        <p15:guide id="3" orient="horz" pos="845" userDrawn="1">
          <p15:clr>
            <a:srgbClr val="A4A3A4"/>
          </p15:clr>
        </p15:guide>
        <p15:guide id="4" orient="horz" pos="4065" userDrawn="1">
          <p15:clr>
            <a:srgbClr val="A4A3A4"/>
          </p15:clr>
        </p15:guide>
        <p15:guide id="5" orient="horz" pos="3793" userDrawn="1">
          <p15:clr>
            <a:srgbClr val="A4A3A4"/>
          </p15:clr>
        </p15:guide>
        <p15:guide id="6" pos="7151" userDrawn="1">
          <p15:clr>
            <a:srgbClr val="A4A3A4"/>
          </p15:clr>
        </p15:guide>
        <p15:guide id="7" orient="horz" userDrawn="1">
          <p15:clr>
            <a:srgbClr val="A4A3A4"/>
          </p15:clr>
        </p15:guide>
        <p15:guide id="8" orient="horz" pos="2160" userDrawn="1">
          <p15:clr>
            <a:srgbClr val="A4A3A4"/>
          </p15:clr>
        </p15:guide>
        <p15:guide id="9"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21717"/>
    <a:srgbClr val="770504"/>
    <a:srgbClr val="F8776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886"/>
    <p:restoredTop sz="94724"/>
  </p:normalViewPr>
  <p:slideViewPr>
    <p:cSldViewPr snapToGrid="0" snapToObjects="1">
      <p:cViewPr varScale="1">
        <p:scale>
          <a:sx n="108" d="100"/>
          <a:sy n="108" d="100"/>
        </p:scale>
        <p:origin x="492" y="102"/>
      </p:cViewPr>
      <p:guideLst>
        <p:guide orient="horz" pos="527"/>
        <p:guide pos="529"/>
        <p:guide orient="horz" pos="845"/>
        <p:guide orient="horz" pos="4065"/>
        <p:guide orient="horz" pos="3793"/>
        <p:guide pos="7151"/>
        <p:guide orient="horz"/>
        <p:guide orient="horz" pos="2160"/>
        <p:guide pos="3840"/>
      </p:guideLst>
    </p:cSldViewPr>
  </p:slideViewPr>
  <p:notesTextViewPr>
    <p:cViewPr>
      <p:scale>
        <a:sx n="20" d="100"/>
        <a:sy n="2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13.wmf"/><Relationship Id="rId2" Type="http://schemas.openxmlformats.org/officeDocument/2006/relationships/image" Target="../media/image12.wmf"/><Relationship Id="rId1" Type="http://schemas.openxmlformats.org/officeDocument/2006/relationships/image" Target="../media/image11.wmf"/><Relationship Id="rId4" Type="http://schemas.openxmlformats.org/officeDocument/2006/relationships/image" Target="../media/image14.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2.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2A8DF2C-48CD-2F47-94CA-CD8AC056331B}" type="datetimeFigureOut">
              <a:rPr kumimoji="1" lang="zh-CN" altLang="en-US" smtClean="0"/>
              <a:t>2022/4/2</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94A7046-F370-CA44-A09C-93B5FDE04322}" type="slidenum">
              <a:rPr kumimoji="1" lang="zh-CN" altLang="en-US" smtClean="0"/>
              <a:t>‹#›</a:t>
            </a:fld>
            <a:endParaRPr kumimoji="1" lang="zh-CN" altLang="en-US"/>
          </a:p>
        </p:txBody>
      </p:sp>
    </p:spTree>
    <p:extLst>
      <p:ext uri="{BB962C8B-B14F-4D97-AF65-F5344CB8AC3E}">
        <p14:creationId xmlns:p14="http://schemas.microsoft.com/office/powerpoint/2010/main" val="9557206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94A7046-F370-CA44-A09C-93B5FDE04322}" type="slidenum">
              <a:rPr kumimoji="1" lang="zh-CN" altLang="en-US" smtClean="0"/>
              <a:t>2</a:t>
            </a:fld>
            <a:endParaRPr kumimoji="1" lang="zh-CN" altLang="en-US"/>
          </a:p>
        </p:txBody>
      </p:sp>
    </p:spTree>
    <p:extLst>
      <p:ext uri="{BB962C8B-B14F-4D97-AF65-F5344CB8AC3E}">
        <p14:creationId xmlns:p14="http://schemas.microsoft.com/office/powerpoint/2010/main" val="32690893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94A7046-F370-CA44-A09C-93B5FDE04322}" type="slidenum">
              <a:rPr kumimoji="1" lang="zh-CN" altLang="en-US" smtClean="0"/>
              <a:t>11</a:t>
            </a:fld>
            <a:endParaRPr kumimoji="1" lang="zh-CN" altLang="en-US"/>
          </a:p>
        </p:txBody>
      </p:sp>
    </p:spTree>
    <p:extLst>
      <p:ext uri="{BB962C8B-B14F-4D97-AF65-F5344CB8AC3E}">
        <p14:creationId xmlns:p14="http://schemas.microsoft.com/office/powerpoint/2010/main" val="2371511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94A7046-F370-CA44-A09C-93B5FDE04322}" type="slidenum">
              <a:rPr kumimoji="1" lang="zh-CN" altLang="en-US" smtClean="0"/>
              <a:t>12</a:t>
            </a:fld>
            <a:endParaRPr kumimoji="1" lang="zh-CN" altLang="en-US"/>
          </a:p>
        </p:txBody>
      </p:sp>
    </p:spTree>
    <p:extLst>
      <p:ext uri="{BB962C8B-B14F-4D97-AF65-F5344CB8AC3E}">
        <p14:creationId xmlns:p14="http://schemas.microsoft.com/office/powerpoint/2010/main" val="24414019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94A7046-F370-CA44-A09C-93B5FDE04322}" type="slidenum">
              <a:rPr kumimoji="1" lang="zh-CN" altLang="en-US" smtClean="0"/>
              <a:t>13</a:t>
            </a:fld>
            <a:endParaRPr kumimoji="1" lang="zh-CN" altLang="en-US"/>
          </a:p>
        </p:txBody>
      </p:sp>
    </p:spTree>
    <p:extLst>
      <p:ext uri="{BB962C8B-B14F-4D97-AF65-F5344CB8AC3E}">
        <p14:creationId xmlns:p14="http://schemas.microsoft.com/office/powerpoint/2010/main" val="1127284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94A7046-F370-CA44-A09C-93B5FDE04322}" type="slidenum">
              <a:rPr kumimoji="1" lang="zh-CN" altLang="en-US" smtClean="0"/>
              <a:t>14</a:t>
            </a:fld>
            <a:endParaRPr kumimoji="1" lang="zh-CN" altLang="en-US"/>
          </a:p>
        </p:txBody>
      </p:sp>
    </p:spTree>
    <p:extLst>
      <p:ext uri="{BB962C8B-B14F-4D97-AF65-F5344CB8AC3E}">
        <p14:creationId xmlns:p14="http://schemas.microsoft.com/office/powerpoint/2010/main" val="26321222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94A7046-F370-CA44-A09C-93B5FDE04322}" type="slidenum">
              <a:rPr kumimoji="1" lang="zh-CN" altLang="en-US" smtClean="0"/>
              <a:t>15</a:t>
            </a:fld>
            <a:endParaRPr kumimoji="1" lang="zh-CN" altLang="en-US"/>
          </a:p>
        </p:txBody>
      </p:sp>
    </p:spTree>
    <p:extLst>
      <p:ext uri="{BB962C8B-B14F-4D97-AF65-F5344CB8AC3E}">
        <p14:creationId xmlns:p14="http://schemas.microsoft.com/office/powerpoint/2010/main" val="37296059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94A7046-F370-CA44-A09C-93B5FDE04322}" type="slidenum">
              <a:rPr kumimoji="1" lang="zh-CN" altLang="en-US" smtClean="0"/>
              <a:t>16</a:t>
            </a:fld>
            <a:endParaRPr kumimoji="1" lang="zh-CN" altLang="en-US"/>
          </a:p>
        </p:txBody>
      </p:sp>
    </p:spTree>
    <p:extLst>
      <p:ext uri="{BB962C8B-B14F-4D97-AF65-F5344CB8AC3E}">
        <p14:creationId xmlns:p14="http://schemas.microsoft.com/office/powerpoint/2010/main" val="30768571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94A7046-F370-CA44-A09C-93B5FDE04322}" type="slidenum">
              <a:rPr kumimoji="1" lang="zh-CN" altLang="en-US" smtClean="0"/>
              <a:t>17</a:t>
            </a:fld>
            <a:endParaRPr kumimoji="1" lang="zh-CN" altLang="en-US"/>
          </a:p>
        </p:txBody>
      </p:sp>
    </p:spTree>
    <p:extLst>
      <p:ext uri="{BB962C8B-B14F-4D97-AF65-F5344CB8AC3E}">
        <p14:creationId xmlns:p14="http://schemas.microsoft.com/office/powerpoint/2010/main" val="6083194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94A7046-F370-CA44-A09C-93B5FDE04322}" type="slidenum">
              <a:rPr kumimoji="1" lang="zh-CN" altLang="en-US" smtClean="0"/>
              <a:t>18</a:t>
            </a:fld>
            <a:endParaRPr kumimoji="1" lang="zh-CN" altLang="en-US"/>
          </a:p>
        </p:txBody>
      </p:sp>
    </p:spTree>
    <p:extLst>
      <p:ext uri="{BB962C8B-B14F-4D97-AF65-F5344CB8AC3E}">
        <p14:creationId xmlns:p14="http://schemas.microsoft.com/office/powerpoint/2010/main" val="33317631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94A7046-F370-CA44-A09C-93B5FDE04322}" type="slidenum">
              <a:rPr kumimoji="1" lang="zh-CN" altLang="en-US" smtClean="0"/>
              <a:t>19</a:t>
            </a:fld>
            <a:endParaRPr kumimoji="1" lang="zh-CN" altLang="en-US"/>
          </a:p>
        </p:txBody>
      </p:sp>
    </p:spTree>
    <p:extLst>
      <p:ext uri="{BB962C8B-B14F-4D97-AF65-F5344CB8AC3E}">
        <p14:creationId xmlns:p14="http://schemas.microsoft.com/office/powerpoint/2010/main" val="5347066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94A7046-F370-CA44-A09C-93B5FDE04322}" type="slidenum">
              <a:rPr kumimoji="1" lang="zh-CN" altLang="en-US" smtClean="0"/>
              <a:t>20</a:t>
            </a:fld>
            <a:endParaRPr kumimoji="1" lang="zh-CN" altLang="en-US"/>
          </a:p>
        </p:txBody>
      </p:sp>
    </p:spTree>
    <p:extLst>
      <p:ext uri="{BB962C8B-B14F-4D97-AF65-F5344CB8AC3E}">
        <p14:creationId xmlns:p14="http://schemas.microsoft.com/office/powerpoint/2010/main" val="18894319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94A7046-F370-CA44-A09C-93B5FDE04322}" type="slidenum">
              <a:rPr kumimoji="1" lang="zh-CN" altLang="en-US" smtClean="0"/>
              <a:t>3</a:t>
            </a:fld>
            <a:endParaRPr kumimoji="1" lang="zh-CN" altLang="en-US"/>
          </a:p>
        </p:txBody>
      </p:sp>
    </p:spTree>
    <p:extLst>
      <p:ext uri="{BB962C8B-B14F-4D97-AF65-F5344CB8AC3E}">
        <p14:creationId xmlns:p14="http://schemas.microsoft.com/office/powerpoint/2010/main" val="124210656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94A7046-F370-CA44-A09C-93B5FDE04322}" type="slidenum">
              <a:rPr kumimoji="1" lang="zh-CN" altLang="en-US" smtClean="0"/>
              <a:t>21</a:t>
            </a:fld>
            <a:endParaRPr kumimoji="1" lang="zh-CN" altLang="en-US"/>
          </a:p>
        </p:txBody>
      </p:sp>
    </p:spTree>
    <p:extLst>
      <p:ext uri="{BB962C8B-B14F-4D97-AF65-F5344CB8AC3E}">
        <p14:creationId xmlns:p14="http://schemas.microsoft.com/office/powerpoint/2010/main" val="8500321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94A7046-F370-CA44-A09C-93B5FDE04322}" type="slidenum">
              <a:rPr kumimoji="1" lang="zh-CN" altLang="en-US" smtClean="0"/>
              <a:t>22</a:t>
            </a:fld>
            <a:endParaRPr kumimoji="1" lang="zh-CN" altLang="en-US"/>
          </a:p>
        </p:txBody>
      </p:sp>
    </p:spTree>
    <p:extLst>
      <p:ext uri="{BB962C8B-B14F-4D97-AF65-F5344CB8AC3E}">
        <p14:creationId xmlns:p14="http://schemas.microsoft.com/office/powerpoint/2010/main" val="383388114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94A7046-F370-CA44-A09C-93B5FDE04322}" type="slidenum">
              <a:rPr kumimoji="1" lang="zh-CN" altLang="en-US" smtClean="0"/>
              <a:t>23</a:t>
            </a:fld>
            <a:endParaRPr kumimoji="1" lang="zh-CN" altLang="en-US"/>
          </a:p>
        </p:txBody>
      </p:sp>
    </p:spTree>
    <p:extLst>
      <p:ext uri="{BB962C8B-B14F-4D97-AF65-F5344CB8AC3E}">
        <p14:creationId xmlns:p14="http://schemas.microsoft.com/office/powerpoint/2010/main" val="230166205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94A7046-F370-CA44-A09C-93B5FDE04322}" type="slidenum">
              <a:rPr kumimoji="1" lang="zh-CN" altLang="en-US" smtClean="0"/>
              <a:t>24</a:t>
            </a:fld>
            <a:endParaRPr kumimoji="1" lang="zh-CN" altLang="en-US"/>
          </a:p>
        </p:txBody>
      </p:sp>
    </p:spTree>
    <p:extLst>
      <p:ext uri="{BB962C8B-B14F-4D97-AF65-F5344CB8AC3E}">
        <p14:creationId xmlns:p14="http://schemas.microsoft.com/office/powerpoint/2010/main" val="34094635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94A7046-F370-CA44-A09C-93B5FDE04322}" type="slidenum">
              <a:rPr kumimoji="1" lang="zh-CN" altLang="en-US" smtClean="0"/>
              <a:t>25</a:t>
            </a:fld>
            <a:endParaRPr kumimoji="1" lang="zh-CN" altLang="en-US"/>
          </a:p>
        </p:txBody>
      </p:sp>
    </p:spTree>
    <p:extLst>
      <p:ext uri="{BB962C8B-B14F-4D97-AF65-F5344CB8AC3E}">
        <p14:creationId xmlns:p14="http://schemas.microsoft.com/office/powerpoint/2010/main" val="33318166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94A7046-F370-CA44-A09C-93B5FDE04322}" type="slidenum">
              <a:rPr kumimoji="1" lang="zh-CN" altLang="en-US" smtClean="0"/>
              <a:t>26</a:t>
            </a:fld>
            <a:endParaRPr kumimoji="1" lang="zh-CN" altLang="en-US"/>
          </a:p>
        </p:txBody>
      </p:sp>
    </p:spTree>
    <p:extLst>
      <p:ext uri="{BB962C8B-B14F-4D97-AF65-F5344CB8AC3E}">
        <p14:creationId xmlns:p14="http://schemas.microsoft.com/office/powerpoint/2010/main" val="336191084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94A7046-F370-CA44-A09C-93B5FDE04322}" type="slidenum">
              <a:rPr kumimoji="1" lang="zh-CN" altLang="en-US" smtClean="0"/>
              <a:t>27</a:t>
            </a:fld>
            <a:endParaRPr kumimoji="1" lang="zh-CN" altLang="en-US"/>
          </a:p>
        </p:txBody>
      </p:sp>
    </p:spTree>
    <p:extLst>
      <p:ext uri="{BB962C8B-B14F-4D97-AF65-F5344CB8AC3E}">
        <p14:creationId xmlns:p14="http://schemas.microsoft.com/office/powerpoint/2010/main" val="273367625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94A7046-F370-CA44-A09C-93B5FDE04322}" type="slidenum">
              <a:rPr kumimoji="1" lang="zh-CN" altLang="en-US" smtClean="0"/>
              <a:t>28</a:t>
            </a:fld>
            <a:endParaRPr kumimoji="1" lang="zh-CN" altLang="en-US"/>
          </a:p>
        </p:txBody>
      </p:sp>
    </p:spTree>
    <p:extLst>
      <p:ext uri="{BB962C8B-B14F-4D97-AF65-F5344CB8AC3E}">
        <p14:creationId xmlns:p14="http://schemas.microsoft.com/office/powerpoint/2010/main" val="212859599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94A7046-F370-CA44-A09C-93B5FDE04322}" type="slidenum">
              <a:rPr kumimoji="1" lang="zh-CN" altLang="en-US" smtClean="0"/>
              <a:t>29</a:t>
            </a:fld>
            <a:endParaRPr kumimoji="1" lang="zh-CN" altLang="en-US"/>
          </a:p>
        </p:txBody>
      </p:sp>
    </p:spTree>
    <p:extLst>
      <p:ext uri="{BB962C8B-B14F-4D97-AF65-F5344CB8AC3E}">
        <p14:creationId xmlns:p14="http://schemas.microsoft.com/office/powerpoint/2010/main" val="28275441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94A7046-F370-CA44-A09C-93B5FDE04322}" type="slidenum">
              <a:rPr kumimoji="1" lang="zh-CN" altLang="en-US" smtClean="0"/>
              <a:t>30</a:t>
            </a:fld>
            <a:endParaRPr kumimoji="1" lang="zh-CN" altLang="en-US"/>
          </a:p>
        </p:txBody>
      </p:sp>
    </p:spTree>
    <p:extLst>
      <p:ext uri="{BB962C8B-B14F-4D97-AF65-F5344CB8AC3E}">
        <p14:creationId xmlns:p14="http://schemas.microsoft.com/office/powerpoint/2010/main" val="22708081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94A7046-F370-CA44-A09C-93B5FDE04322}" type="slidenum">
              <a:rPr kumimoji="1" lang="zh-CN" altLang="en-US" smtClean="0"/>
              <a:t>4</a:t>
            </a:fld>
            <a:endParaRPr kumimoji="1" lang="zh-CN" altLang="en-US"/>
          </a:p>
        </p:txBody>
      </p:sp>
    </p:spTree>
    <p:extLst>
      <p:ext uri="{BB962C8B-B14F-4D97-AF65-F5344CB8AC3E}">
        <p14:creationId xmlns:p14="http://schemas.microsoft.com/office/powerpoint/2010/main" val="24237047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94A7046-F370-CA44-A09C-93B5FDE04322}" type="slidenum">
              <a:rPr kumimoji="1" lang="zh-CN" altLang="en-US" smtClean="0"/>
              <a:t>5</a:t>
            </a:fld>
            <a:endParaRPr kumimoji="1" lang="zh-CN" altLang="en-US"/>
          </a:p>
        </p:txBody>
      </p:sp>
    </p:spTree>
    <p:extLst>
      <p:ext uri="{BB962C8B-B14F-4D97-AF65-F5344CB8AC3E}">
        <p14:creationId xmlns:p14="http://schemas.microsoft.com/office/powerpoint/2010/main" val="29941572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94A7046-F370-CA44-A09C-93B5FDE04322}" type="slidenum">
              <a:rPr kumimoji="1" lang="zh-CN" altLang="en-US" smtClean="0"/>
              <a:t>6</a:t>
            </a:fld>
            <a:endParaRPr kumimoji="1" lang="zh-CN" altLang="en-US"/>
          </a:p>
        </p:txBody>
      </p:sp>
    </p:spTree>
    <p:extLst>
      <p:ext uri="{BB962C8B-B14F-4D97-AF65-F5344CB8AC3E}">
        <p14:creationId xmlns:p14="http://schemas.microsoft.com/office/powerpoint/2010/main" val="4104072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94A7046-F370-CA44-A09C-93B5FDE04322}" type="slidenum">
              <a:rPr kumimoji="1" lang="zh-CN" altLang="en-US" smtClean="0"/>
              <a:t>7</a:t>
            </a:fld>
            <a:endParaRPr kumimoji="1" lang="zh-CN" altLang="en-US"/>
          </a:p>
        </p:txBody>
      </p:sp>
    </p:spTree>
    <p:extLst>
      <p:ext uri="{BB962C8B-B14F-4D97-AF65-F5344CB8AC3E}">
        <p14:creationId xmlns:p14="http://schemas.microsoft.com/office/powerpoint/2010/main" val="38967920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94A7046-F370-CA44-A09C-93B5FDE04322}" type="slidenum">
              <a:rPr kumimoji="1" lang="zh-CN" altLang="en-US" smtClean="0"/>
              <a:t>8</a:t>
            </a:fld>
            <a:endParaRPr kumimoji="1" lang="zh-CN" altLang="en-US"/>
          </a:p>
        </p:txBody>
      </p:sp>
    </p:spTree>
    <p:extLst>
      <p:ext uri="{BB962C8B-B14F-4D97-AF65-F5344CB8AC3E}">
        <p14:creationId xmlns:p14="http://schemas.microsoft.com/office/powerpoint/2010/main" val="20749599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94A7046-F370-CA44-A09C-93B5FDE04322}" type="slidenum">
              <a:rPr kumimoji="1" lang="zh-CN" altLang="en-US" smtClean="0"/>
              <a:t>9</a:t>
            </a:fld>
            <a:endParaRPr kumimoji="1" lang="zh-CN" altLang="en-US"/>
          </a:p>
        </p:txBody>
      </p:sp>
    </p:spTree>
    <p:extLst>
      <p:ext uri="{BB962C8B-B14F-4D97-AF65-F5344CB8AC3E}">
        <p14:creationId xmlns:p14="http://schemas.microsoft.com/office/powerpoint/2010/main" val="5459886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94A7046-F370-CA44-A09C-93B5FDE04322}" type="slidenum">
              <a:rPr kumimoji="1" lang="zh-CN" altLang="en-US" smtClean="0"/>
              <a:t>10</a:t>
            </a:fld>
            <a:endParaRPr kumimoji="1" lang="zh-CN" altLang="en-US"/>
          </a:p>
        </p:txBody>
      </p:sp>
    </p:spTree>
    <p:extLst>
      <p:ext uri="{BB962C8B-B14F-4D97-AF65-F5344CB8AC3E}">
        <p14:creationId xmlns:p14="http://schemas.microsoft.com/office/powerpoint/2010/main" val="36458357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089771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16019705"/>
      </p:ext>
    </p:extLst>
  </p:cSld>
  <p:clrMap bg1="lt1" tx1="dk1" bg2="lt2" tx2="dk2" accent1="accent1" accent2="accent2" accent3="accent3" accent4="accent4" accent5="accent5" accent6="accent6" hlink="hlink" folHlink="folHlink"/>
  <p:sldLayoutIdLst>
    <p:sldLayoutId id="214748364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2.jpg"/><Relationship Id="rId7" Type="http://schemas.openxmlformats.org/officeDocument/2006/relationships/image" Target="../media/image34.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2.jpg"/><Relationship Id="rId7" Type="http://schemas.openxmlformats.org/officeDocument/2006/relationships/image" Target="../media/image36.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9" Type="http://schemas.openxmlformats.org/officeDocument/2006/relationships/image" Target="../media/image38.png"/></Relationships>
</file>

<file path=ppt/slides/_rels/slide12.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2.jpg"/><Relationship Id="rId7" Type="http://schemas.openxmlformats.org/officeDocument/2006/relationships/image" Target="../media/image39.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9" Type="http://schemas.openxmlformats.org/officeDocument/2006/relationships/image" Target="../media/image41.png"/></Relationships>
</file>

<file path=ppt/slides/_rels/slide1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8" Type="http://schemas.openxmlformats.org/officeDocument/2006/relationships/image" Target="../media/image43.png"/><Relationship Id="rId13" Type="http://schemas.openxmlformats.org/officeDocument/2006/relationships/image" Target="../media/image46.png"/><Relationship Id="rId3" Type="http://schemas.openxmlformats.org/officeDocument/2006/relationships/notesSlide" Target="../notesSlides/notesSlide14.xml"/><Relationship Id="rId7" Type="http://schemas.openxmlformats.org/officeDocument/2006/relationships/image" Target="../media/image8.png"/><Relationship Id="rId12" Type="http://schemas.openxmlformats.org/officeDocument/2006/relationships/image" Target="../media/image45.png"/><Relationship Id="rId2" Type="http://schemas.openxmlformats.org/officeDocument/2006/relationships/slideLayout" Target="../slideLayouts/slideLayout1.xml"/><Relationship Id="rId1" Type="http://schemas.openxmlformats.org/officeDocument/2006/relationships/vmlDrawing" Target="../drawings/vmlDrawing2.vml"/><Relationship Id="rId6" Type="http://schemas.openxmlformats.org/officeDocument/2006/relationships/image" Target="../media/image7.png"/><Relationship Id="rId11" Type="http://schemas.openxmlformats.org/officeDocument/2006/relationships/image" Target="../media/image44.png"/><Relationship Id="rId5" Type="http://schemas.openxmlformats.org/officeDocument/2006/relationships/image" Target="../media/image6.png"/><Relationship Id="rId10" Type="http://schemas.openxmlformats.org/officeDocument/2006/relationships/image" Target="../media/image42.wmf"/><Relationship Id="rId4" Type="http://schemas.openxmlformats.org/officeDocument/2006/relationships/image" Target="../media/image2.jpg"/><Relationship Id="rId9" Type="http://schemas.openxmlformats.org/officeDocument/2006/relationships/oleObject" Target="../embeddings/oleObject5.bin"/><Relationship Id="rId14" Type="http://schemas.openxmlformats.org/officeDocument/2006/relationships/image" Target="../media/image47.png"/></Relationships>
</file>

<file path=ppt/slides/_rels/slide16.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2.jpg"/><Relationship Id="rId7" Type="http://schemas.openxmlformats.org/officeDocument/2006/relationships/image" Target="../media/image48.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9" Type="http://schemas.openxmlformats.org/officeDocument/2006/relationships/image" Target="../media/image50.png"/></Relationships>
</file>

<file path=ppt/slides/_rels/slide17.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2.jpg"/><Relationship Id="rId7" Type="http://schemas.openxmlformats.org/officeDocument/2006/relationships/image" Target="../media/image51.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18.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2.jpg"/><Relationship Id="rId7" Type="http://schemas.openxmlformats.org/officeDocument/2006/relationships/image" Target="../media/image53.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19.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2.jpg"/><Relationship Id="rId7" Type="http://schemas.openxmlformats.org/officeDocument/2006/relationships/image" Target="../media/image55.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2.jpg"/><Relationship Id="rId7" Type="http://schemas.openxmlformats.org/officeDocument/2006/relationships/image" Target="../media/image57.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2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image" Target="../media/image59.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23.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image" Target="../media/image60.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24.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image" Target="../media/image61.pn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25.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image" Target="../media/image62.pn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26.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image" Target="../media/image63.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27.xml.rels><?xml version="1.0" encoding="UTF-8" standalone="yes"?>
<Relationships xmlns="http://schemas.openxmlformats.org/package/2006/relationships"><Relationship Id="rId8" Type="http://schemas.openxmlformats.org/officeDocument/2006/relationships/image" Target="../media/image65.png"/><Relationship Id="rId13" Type="http://schemas.openxmlformats.org/officeDocument/2006/relationships/image" Target="../media/image70.png"/><Relationship Id="rId3" Type="http://schemas.openxmlformats.org/officeDocument/2006/relationships/image" Target="../media/image2.jpg"/><Relationship Id="rId7" Type="http://schemas.openxmlformats.org/officeDocument/2006/relationships/image" Target="../media/image64.png"/><Relationship Id="rId12" Type="http://schemas.openxmlformats.org/officeDocument/2006/relationships/image" Target="../media/image69.png"/><Relationship Id="rId2" Type="http://schemas.openxmlformats.org/officeDocument/2006/relationships/notesSlide" Target="../notesSlides/notesSlide26.xml"/><Relationship Id="rId16" Type="http://schemas.openxmlformats.org/officeDocument/2006/relationships/image" Target="../media/image73.png"/><Relationship Id="rId1" Type="http://schemas.openxmlformats.org/officeDocument/2006/relationships/slideLayout" Target="../slideLayouts/slideLayout1.xml"/><Relationship Id="rId6" Type="http://schemas.openxmlformats.org/officeDocument/2006/relationships/image" Target="../media/image8.png"/><Relationship Id="rId11" Type="http://schemas.openxmlformats.org/officeDocument/2006/relationships/image" Target="../media/image68.png"/><Relationship Id="rId5" Type="http://schemas.openxmlformats.org/officeDocument/2006/relationships/image" Target="../media/image7.png"/><Relationship Id="rId15" Type="http://schemas.openxmlformats.org/officeDocument/2006/relationships/image" Target="../media/image72.png"/><Relationship Id="rId10" Type="http://schemas.openxmlformats.org/officeDocument/2006/relationships/image" Target="../media/image67.png"/><Relationship Id="rId4" Type="http://schemas.openxmlformats.org/officeDocument/2006/relationships/image" Target="../media/image6.png"/><Relationship Id="rId9" Type="http://schemas.openxmlformats.org/officeDocument/2006/relationships/image" Target="../media/image66.png"/><Relationship Id="rId14" Type="http://schemas.openxmlformats.org/officeDocument/2006/relationships/image" Target="../media/image71.png"/></Relationships>
</file>

<file path=ppt/slides/_rels/slide28.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2.jpg"/><Relationship Id="rId7" Type="http://schemas.openxmlformats.org/officeDocument/2006/relationships/image" Target="../media/image74.png"/><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29.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2.jpg"/><Relationship Id="rId7" Type="http://schemas.openxmlformats.org/officeDocument/2006/relationships/image" Target="../media/image76.png"/><Relationship Id="rId2" Type="http://schemas.openxmlformats.org/officeDocument/2006/relationships/notesSlide" Target="../notesSlides/notesSlide28.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image" Target="../media/image2.jpg"/><Relationship Id="rId7" Type="http://schemas.openxmlformats.org/officeDocument/2006/relationships/image" Target="../media/image78.png"/><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3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80.jpg"/><Relationship Id="rId1" Type="http://schemas.openxmlformats.org/officeDocument/2006/relationships/slideLayout" Target="../slideLayouts/slideLayout1.xml"/><Relationship Id="rId5" Type="http://schemas.openxmlformats.org/officeDocument/2006/relationships/image" Target="../media/image82.png"/><Relationship Id="rId4" Type="http://schemas.openxmlformats.org/officeDocument/2006/relationships/image" Target="../media/image81.png"/></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oleObject" Target="../embeddings/oleObject2.bin"/><Relationship Id="rId18" Type="http://schemas.openxmlformats.org/officeDocument/2006/relationships/image" Target="../media/image13.wmf"/><Relationship Id="rId3" Type="http://schemas.openxmlformats.org/officeDocument/2006/relationships/notesSlide" Target="../notesSlides/notesSlide5.xml"/><Relationship Id="rId21" Type="http://schemas.openxmlformats.org/officeDocument/2006/relationships/image" Target="../media/image20.png"/><Relationship Id="rId7" Type="http://schemas.openxmlformats.org/officeDocument/2006/relationships/image" Target="../media/image8.png"/><Relationship Id="rId12" Type="http://schemas.openxmlformats.org/officeDocument/2006/relationships/image" Target="../media/image11.wmf"/><Relationship Id="rId17" Type="http://schemas.openxmlformats.org/officeDocument/2006/relationships/oleObject" Target="../embeddings/oleObject3.bin"/><Relationship Id="rId2" Type="http://schemas.openxmlformats.org/officeDocument/2006/relationships/slideLayout" Target="../slideLayouts/slideLayout1.xml"/><Relationship Id="rId16" Type="http://schemas.openxmlformats.org/officeDocument/2006/relationships/image" Target="../media/image19.png"/><Relationship Id="rId20" Type="http://schemas.openxmlformats.org/officeDocument/2006/relationships/image" Target="../media/image14.wmf"/><Relationship Id="rId1" Type="http://schemas.openxmlformats.org/officeDocument/2006/relationships/vmlDrawing" Target="../drawings/vmlDrawing1.vml"/><Relationship Id="rId6" Type="http://schemas.openxmlformats.org/officeDocument/2006/relationships/image" Target="../media/image7.png"/><Relationship Id="rId11" Type="http://schemas.openxmlformats.org/officeDocument/2006/relationships/oleObject" Target="../embeddings/oleObject1.bin"/><Relationship Id="rId5" Type="http://schemas.openxmlformats.org/officeDocument/2006/relationships/image" Target="../media/image6.png"/><Relationship Id="rId15" Type="http://schemas.openxmlformats.org/officeDocument/2006/relationships/image" Target="../media/image18.png"/><Relationship Id="rId23" Type="http://schemas.openxmlformats.org/officeDocument/2006/relationships/image" Target="../media/image22.png"/><Relationship Id="rId10" Type="http://schemas.openxmlformats.org/officeDocument/2006/relationships/image" Target="../media/image17.png"/><Relationship Id="rId19" Type="http://schemas.openxmlformats.org/officeDocument/2006/relationships/oleObject" Target="../embeddings/oleObject4.bin"/><Relationship Id="rId4" Type="http://schemas.openxmlformats.org/officeDocument/2006/relationships/image" Target="../media/image2.jpg"/><Relationship Id="rId9" Type="http://schemas.openxmlformats.org/officeDocument/2006/relationships/image" Target="../media/image16.png"/><Relationship Id="rId14" Type="http://schemas.openxmlformats.org/officeDocument/2006/relationships/image" Target="../media/image12.wmf"/><Relationship Id="rId22" Type="http://schemas.openxmlformats.org/officeDocument/2006/relationships/image" Target="../media/image21.png"/></Relationships>
</file>

<file path=ppt/slides/_rels/slide7.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2.jpg"/><Relationship Id="rId7" Type="http://schemas.openxmlformats.org/officeDocument/2006/relationships/image" Target="../media/image23.png"/><Relationship Id="rId12" Type="http://schemas.openxmlformats.org/officeDocument/2006/relationships/image" Target="../media/image28.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8.png"/><Relationship Id="rId11" Type="http://schemas.openxmlformats.org/officeDocument/2006/relationships/image" Target="../media/image27.png"/><Relationship Id="rId5" Type="http://schemas.openxmlformats.org/officeDocument/2006/relationships/image" Target="../media/image7.png"/><Relationship Id="rId10" Type="http://schemas.openxmlformats.org/officeDocument/2006/relationships/image" Target="../media/image26.png"/><Relationship Id="rId4" Type="http://schemas.openxmlformats.org/officeDocument/2006/relationships/image" Target="../media/image6.png"/><Relationship Id="rId9" Type="http://schemas.openxmlformats.org/officeDocument/2006/relationships/image" Target="../media/image25.png"/></Relationships>
</file>

<file path=ppt/slides/_rels/slide8.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jpg"/><Relationship Id="rId7" Type="http://schemas.openxmlformats.org/officeDocument/2006/relationships/image" Target="../media/image29.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jpg"/><Relationship Id="rId7"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9" Type="http://schemas.openxmlformats.org/officeDocument/2006/relationships/image" Target="../media/image33.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BD0B50F8-6F71-244C-9CD0-8D90C1B78A8F}"/>
              </a:ext>
            </a:extLst>
          </p:cNvPr>
          <p:cNvSpPr txBox="1"/>
          <p:nvPr/>
        </p:nvSpPr>
        <p:spPr>
          <a:xfrm>
            <a:off x="3810763" y="2503544"/>
            <a:ext cx="4570482" cy="923330"/>
          </a:xfrm>
          <a:prstGeom prst="rect">
            <a:avLst/>
          </a:prstGeom>
          <a:noFill/>
        </p:spPr>
        <p:txBody>
          <a:bodyPr wrap="none" rtlCol="0">
            <a:spAutoFit/>
          </a:bodyPr>
          <a:lstStyle/>
          <a:p>
            <a:pPr algn="ctr"/>
            <a:r>
              <a:rPr kumimoji="1" lang="zh-CN" altLang="en-US" sz="5400" b="1" spc="300" dirty="0">
                <a:ln w="9525">
                  <a:noFill/>
                </a:ln>
                <a:gradFill>
                  <a:gsLst>
                    <a:gs pos="0">
                      <a:schemeClr val="tx1">
                        <a:lumMod val="95000"/>
                        <a:lumOff val="5000"/>
                      </a:schemeClr>
                    </a:gs>
                    <a:gs pos="100000">
                      <a:schemeClr val="tx1">
                        <a:lumMod val="65000"/>
                        <a:lumOff val="35000"/>
                      </a:schemeClr>
                    </a:gs>
                  </a:gsLst>
                  <a:lin ang="5400000" scaled="1"/>
                </a:gradFill>
                <a:latin typeface="Arial" panose="020B0604020202020204" pitchFamily="34" charset="0"/>
                <a:ea typeface="Microsoft YaHei" panose="020B0503020204020204" pitchFamily="34" charset="-122"/>
                <a:cs typeface="Arial" panose="020B0604020202020204" pitchFamily="34" charset="0"/>
              </a:rPr>
              <a:t>文献阅读分享</a:t>
            </a:r>
          </a:p>
        </p:txBody>
      </p:sp>
      <p:grpSp>
        <p:nvGrpSpPr>
          <p:cNvPr id="11" name="组合 10">
            <a:extLst>
              <a:ext uri="{FF2B5EF4-FFF2-40B4-BE49-F238E27FC236}">
                <a16:creationId xmlns:a16="http://schemas.microsoft.com/office/drawing/2014/main" id="{C158E0F3-6256-F644-A58F-EDD0735AF62A}"/>
              </a:ext>
            </a:extLst>
          </p:cNvPr>
          <p:cNvGrpSpPr/>
          <p:nvPr/>
        </p:nvGrpSpPr>
        <p:grpSpPr>
          <a:xfrm>
            <a:off x="0" y="79577"/>
            <a:ext cx="12192000" cy="3911656"/>
            <a:chOff x="0" y="79577"/>
            <a:chExt cx="12192000" cy="3911656"/>
          </a:xfrm>
        </p:grpSpPr>
        <p:pic>
          <p:nvPicPr>
            <p:cNvPr id="8" name="图片 7">
              <a:extLst>
                <a:ext uri="{FF2B5EF4-FFF2-40B4-BE49-F238E27FC236}">
                  <a16:creationId xmlns:a16="http://schemas.microsoft.com/office/drawing/2014/main" id="{40E6364D-C504-CE4D-A624-29D321C4017A}"/>
                </a:ext>
              </a:extLst>
            </p:cNvPr>
            <p:cNvPicPr>
              <a:picLocks noChangeAspect="1"/>
            </p:cNvPicPr>
            <p:nvPr/>
          </p:nvPicPr>
          <p:blipFill>
            <a:blip r:embed="rId3"/>
            <a:stretch>
              <a:fillRect/>
            </a:stretch>
          </p:blipFill>
          <p:spPr>
            <a:xfrm>
              <a:off x="5457713" y="1011739"/>
              <a:ext cx="1276573" cy="1125400"/>
            </a:xfrm>
            <a:prstGeom prst="rect">
              <a:avLst/>
            </a:prstGeom>
          </p:spPr>
        </p:pic>
        <p:pic>
          <p:nvPicPr>
            <p:cNvPr id="12" name="图片 11" descr="图片包含 游戏机, 物体, 钟表, 标志&#10;&#10;描述已自动生成">
              <a:extLst>
                <a:ext uri="{FF2B5EF4-FFF2-40B4-BE49-F238E27FC236}">
                  <a16:creationId xmlns:a16="http://schemas.microsoft.com/office/drawing/2014/main" id="{D4F94894-DA20-9B4C-921C-C088965EA70B}"/>
                </a:ext>
              </a:extLst>
            </p:cNvPr>
            <p:cNvPicPr>
              <a:picLocks noChangeAspect="1"/>
            </p:cNvPicPr>
            <p:nvPr/>
          </p:nvPicPr>
          <p:blipFill>
            <a:blip r:embed="rId4"/>
            <a:stretch>
              <a:fillRect/>
            </a:stretch>
          </p:blipFill>
          <p:spPr>
            <a:xfrm>
              <a:off x="4572686" y="79577"/>
              <a:ext cx="3046628" cy="615185"/>
            </a:xfrm>
            <a:prstGeom prst="rect">
              <a:avLst/>
            </a:prstGeom>
          </p:spPr>
        </p:pic>
        <p:cxnSp>
          <p:nvCxnSpPr>
            <p:cNvPr id="14" name="直线连接符 13">
              <a:extLst>
                <a:ext uri="{FF2B5EF4-FFF2-40B4-BE49-F238E27FC236}">
                  <a16:creationId xmlns:a16="http://schemas.microsoft.com/office/drawing/2014/main" id="{7F2D4315-2ADC-FF40-B7CA-36135AB34BA1}"/>
                </a:ext>
              </a:extLst>
            </p:cNvPr>
            <p:cNvCxnSpPr>
              <a:cxnSpLocks/>
            </p:cNvCxnSpPr>
            <p:nvPr/>
          </p:nvCxnSpPr>
          <p:spPr>
            <a:xfrm>
              <a:off x="0" y="3991233"/>
              <a:ext cx="12192000" cy="0"/>
            </a:xfrm>
            <a:prstGeom prst="line">
              <a:avLst/>
            </a:prstGeom>
            <a:ln w="57150">
              <a:gradFill>
                <a:gsLst>
                  <a:gs pos="0">
                    <a:schemeClr val="accent1">
                      <a:lumMod val="0"/>
                      <a:lumOff val="100000"/>
                      <a:alpha val="0"/>
                    </a:schemeClr>
                  </a:gs>
                  <a:gs pos="100000">
                    <a:schemeClr val="accent1">
                      <a:lumMod val="0"/>
                      <a:lumOff val="100000"/>
                      <a:alpha val="0"/>
                    </a:schemeClr>
                  </a:gs>
                  <a:gs pos="51000">
                    <a:srgbClr val="C00000">
                      <a:alpha val="88000"/>
                    </a:srgbClr>
                  </a:gs>
                </a:gsLst>
                <a:lin ang="0" scaled="0"/>
              </a:gradFill>
            </a:ln>
          </p:spPr>
          <p:style>
            <a:lnRef idx="1">
              <a:schemeClr val="accent1"/>
            </a:lnRef>
            <a:fillRef idx="0">
              <a:schemeClr val="accent1"/>
            </a:fillRef>
            <a:effectRef idx="0">
              <a:schemeClr val="accent1"/>
            </a:effectRef>
            <a:fontRef idx="minor">
              <a:schemeClr val="tx1"/>
            </a:fontRef>
          </p:style>
        </p:cxnSp>
      </p:grpSp>
      <p:grpSp>
        <p:nvGrpSpPr>
          <p:cNvPr id="13" name="组合 12">
            <a:extLst>
              <a:ext uri="{FF2B5EF4-FFF2-40B4-BE49-F238E27FC236}">
                <a16:creationId xmlns:a16="http://schemas.microsoft.com/office/drawing/2014/main" id="{310F0BB0-7264-C849-97A9-DC297BB1808D}"/>
              </a:ext>
            </a:extLst>
          </p:cNvPr>
          <p:cNvGrpSpPr/>
          <p:nvPr/>
        </p:nvGrpSpPr>
        <p:grpSpPr>
          <a:xfrm>
            <a:off x="5385405" y="4783562"/>
            <a:ext cx="1502334" cy="1201198"/>
            <a:chOff x="5385405" y="4783562"/>
            <a:chExt cx="1502334" cy="1201198"/>
          </a:xfrm>
        </p:grpSpPr>
        <p:sp>
          <p:nvSpPr>
            <p:cNvPr id="22" name="文本框 21">
              <a:extLst>
                <a:ext uri="{FF2B5EF4-FFF2-40B4-BE49-F238E27FC236}">
                  <a16:creationId xmlns:a16="http://schemas.microsoft.com/office/drawing/2014/main" id="{017FC6F7-49D7-B64C-B7F7-85BD7F5E49E5}"/>
                </a:ext>
              </a:extLst>
            </p:cNvPr>
            <p:cNvSpPr txBox="1"/>
            <p:nvPr/>
          </p:nvSpPr>
          <p:spPr>
            <a:xfrm>
              <a:off x="5385405" y="5707761"/>
              <a:ext cx="1502334" cy="276999"/>
            </a:xfrm>
            <a:prstGeom prst="rect">
              <a:avLst/>
            </a:prstGeom>
            <a:noFill/>
          </p:spPr>
          <p:txBody>
            <a:bodyPr wrap="none" rtlCol="0">
              <a:spAutoFit/>
            </a:bodyPr>
            <a:lstStyle/>
            <a:p>
              <a:pPr algn="ctr"/>
              <a:r>
                <a:rPr kumimoji="1" lang="en-US" altLang="zh-CN" sz="1200" spc="300" dirty="0">
                  <a:latin typeface="Arial" panose="020B0604020202020204" pitchFamily="34" charset="0"/>
                  <a:ea typeface="Microsoft YaHei" panose="020B0503020204020204" pitchFamily="34" charset="-122"/>
                  <a:cs typeface="Arial" panose="020B0604020202020204" pitchFamily="34" charset="0"/>
                </a:rPr>
                <a:t>2022</a:t>
              </a:r>
              <a:r>
                <a:rPr kumimoji="1" lang="zh-CN" altLang="en-US" sz="1200" spc="300" dirty="0">
                  <a:latin typeface="Arial" panose="020B0604020202020204" pitchFamily="34" charset="0"/>
                  <a:ea typeface="Microsoft YaHei" panose="020B0503020204020204" pitchFamily="34" charset="-122"/>
                  <a:cs typeface="Arial" panose="020B0604020202020204" pitchFamily="34" charset="0"/>
                </a:rPr>
                <a:t>年</a:t>
              </a:r>
              <a:r>
                <a:rPr kumimoji="1" lang="en-US" altLang="zh-CN" sz="1200" spc="300" dirty="0">
                  <a:latin typeface="Arial" panose="020B0604020202020204" pitchFamily="34" charset="0"/>
                  <a:ea typeface="Microsoft YaHei" panose="020B0503020204020204" pitchFamily="34" charset="-122"/>
                  <a:cs typeface="Arial" panose="020B0604020202020204" pitchFamily="34" charset="0"/>
                </a:rPr>
                <a:t>4</a:t>
              </a:r>
              <a:r>
                <a:rPr kumimoji="1" lang="zh-CN" altLang="en-US" sz="1200" spc="300" dirty="0">
                  <a:latin typeface="Arial" panose="020B0604020202020204" pitchFamily="34" charset="0"/>
                  <a:ea typeface="Microsoft YaHei" panose="020B0503020204020204" pitchFamily="34" charset="-122"/>
                  <a:cs typeface="Arial" panose="020B0604020202020204" pitchFamily="34" charset="0"/>
                </a:rPr>
                <a:t>月</a:t>
              </a:r>
              <a:r>
                <a:rPr kumimoji="1" lang="en-US" altLang="zh-CN" sz="1200" spc="300" dirty="0">
                  <a:latin typeface="Arial" panose="020B0604020202020204" pitchFamily="34" charset="0"/>
                  <a:ea typeface="Microsoft YaHei" panose="020B0503020204020204" pitchFamily="34" charset="-122"/>
                  <a:cs typeface="Arial" panose="020B0604020202020204" pitchFamily="34" charset="0"/>
                </a:rPr>
                <a:t>2</a:t>
              </a:r>
              <a:r>
                <a:rPr kumimoji="1" lang="zh-CN" altLang="en-US" sz="1200" spc="300" dirty="0">
                  <a:latin typeface="Arial" panose="020B0604020202020204" pitchFamily="34" charset="0"/>
                  <a:ea typeface="Microsoft YaHei" panose="020B0503020204020204" pitchFamily="34" charset="-122"/>
                  <a:cs typeface="Arial" panose="020B0604020202020204" pitchFamily="34" charset="0"/>
                </a:rPr>
                <a:t>日</a:t>
              </a:r>
            </a:p>
          </p:txBody>
        </p:sp>
        <p:sp>
          <p:nvSpPr>
            <p:cNvPr id="5" name="文本框 4">
              <a:extLst>
                <a:ext uri="{FF2B5EF4-FFF2-40B4-BE49-F238E27FC236}">
                  <a16:creationId xmlns:a16="http://schemas.microsoft.com/office/drawing/2014/main" id="{4E643C11-2D16-6E4B-8233-AE9AF3B0F0C4}"/>
                </a:ext>
              </a:extLst>
            </p:cNvPr>
            <p:cNvSpPr txBox="1"/>
            <p:nvPr/>
          </p:nvSpPr>
          <p:spPr>
            <a:xfrm>
              <a:off x="5563338" y="4783562"/>
              <a:ext cx="1146468" cy="338554"/>
            </a:xfrm>
            <a:prstGeom prst="rect">
              <a:avLst/>
            </a:prstGeom>
            <a:noFill/>
          </p:spPr>
          <p:txBody>
            <a:bodyPr wrap="none" rtlCol="0">
              <a:spAutoFit/>
            </a:bodyPr>
            <a:lstStyle/>
            <a:p>
              <a:pPr algn="ctr"/>
              <a:r>
                <a:rPr kumimoji="1" lang="zh-CN" altLang="en-US" sz="1600" spc="900" dirty="0">
                  <a:latin typeface="Arial" panose="020B0604020202020204" pitchFamily="34" charset="0"/>
                  <a:ea typeface="Microsoft YaHei" panose="020B0503020204020204" pitchFamily="34" charset="-122"/>
                  <a:cs typeface="Arial" panose="020B0604020202020204" pitchFamily="34" charset="0"/>
                </a:rPr>
                <a:t>汇报人</a:t>
              </a:r>
            </a:p>
          </p:txBody>
        </p:sp>
        <p:sp>
          <p:nvSpPr>
            <p:cNvPr id="19" name="文本框 18">
              <a:extLst>
                <a:ext uri="{FF2B5EF4-FFF2-40B4-BE49-F238E27FC236}">
                  <a16:creationId xmlns:a16="http://schemas.microsoft.com/office/drawing/2014/main" id="{298A6AA9-FA4C-E24A-8F91-118C9DCA131C}"/>
                </a:ext>
              </a:extLst>
            </p:cNvPr>
            <p:cNvSpPr txBox="1"/>
            <p:nvPr/>
          </p:nvSpPr>
          <p:spPr>
            <a:xfrm>
              <a:off x="5665128" y="5143401"/>
              <a:ext cx="942887" cy="430887"/>
            </a:xfrm>
            <a:prstGeom prst="rect">
              <a:avLst/>
            </a:prstGeom>
            <a:noFill/>
          </p:spPr>
          <p:txBody>
            <a:bodyPr wrap="none" rtlCol="0">
              <a:spAutoFit/>
            </a:bodyPr>
            <a:lstStyle/>
            <a:p>
              <a:pPr algn="ctr"/>
              <a:r>
                <a:rPr kumimoji="1" lang="zh-CN" altLang="en-US" sz="2200" b="1" spc="300" dirty="0">
                  <a:latin typeface="Arial" panose="020B0604020202020204" pitchFamily="34" charset="0"/>
                  <a:ea typeface="Microsoft YaHei" panose="020B0503020204020204" pitchFamily="34" charset="-122"/>
                  <a:cs typeface="Arial" panose="020B0604020202020204" pitchFamily="34" charset="0"/>
                </a:rPr>
                <a:t>吴 申</a:t>
              </a:r>
            </a:p>
          </p:txBody>
        </p:sp>
      </p:grpSp>
    </p:spTree>
    <p:extLst>
      <p:ext uri="{BB962C8B-B14F-4D97-AF65-F5344CB8AC3E}">
        <p14:creationId xmlns:p14="http://schemas.microsoft.com/office/powerpoint/2010/main" val="18121555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pSp>
        <p:nvGrpSpPr>
          <p:cNvPr id="23" name="组合 22">
            <a:extLst>
              <a:ext uri="{FF2B5EF4-FFF2-40B4-BE49-F238E27FC236}">
                <a16:creationId xmlns:a16="http://schemas.microsoft.com/office/drawing/2014/main" id="{8A7824B1-D31B-B249-B2AD-2D3A1EE8BF02}"/>
              </a:ext>
            </a:extLst>
          </p:cNvPr>
          <p:cNvGrpSpPr/>
          <p:nvPr/>
        </p:nvGrpSpPr>
        <p:grpSpPr>
          <a:xfrm>
            <a:off x="0" y="-1"/>
            <a:ext cx="12192000" cy="6858002"/>
            <a:chOff x="0" y="-1"/>
            <a:chExt cx="12192000" cy="6858002"/>
          </a:xfrm>
        </p:grpSpPr>
        <p:sp>
          <p:nvSpPr>
            <p:cNvPr id="24" name="矩形 23">
              <a:extLst>
                <a:ext uri="{FF2B5EF4-FFF2-40B4-BE49-F238E27FC236}">
                  <a16:creationId xmlns:a16="http://schemas.microsoft.com/office/drawing/2014/main" id="{5C26AA11-D0CF-B542-A3F3-05573CE7EC26}"/>
                </a:ext>
              </a:extLst>
            </p:cNvPr>
            <p:cNvSpPr/>
            <p:nvPr/>
          </p:nvSpPr>
          <p:spPr>
            <a:xfrm>
              <a:off x="0" y="-1"/>
              <a:ext cx="12192000" cy="706266"/>
            </a:xfrm>
            <a:prstGeom prst="rect">
              <a:avLst/>
            </a:prstGeom>
            <a:gradFill>
              <a:gsLst>
                <a:gs pos="0">
                  <a:srgbClr val="C00000"/>
                </a:gs>
                <a:gs pos="100000">
                  <a:srgbClr val="C00000">
                    <a:lumMod val="94000"/>
                    <a:lumOff val="6000"/>
                    <a:alpha val="8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25" name="矩形 24">
              <a:extLst>
                <a:ext uri="{FF2B5EF4-FFF2-40B4-BE49-F238E27FC236}">
                  <a16:creationId xmlns:a16="http://schemas.microsoft.com/office/drawing/2014/main" id="{2EDC1930-A11A-3048-BD77-8FE5366AC500}"/>
                </a:ext>
              </a:extLst>
            </p:cNvPr>
            <p:cNvSpPr/>
            <p:nvPr/>
          </p:nvSpPr>
          <p:spPr>
            <a:xfrm>
              <a:off x="0" y="708047"/>
              <a:ext cx="12192000" cy="132378"/>
            </a:xfrm>
            <a:prstGeom prst="rect">
              <a:avLst/>
            </a:prstGeom>
            <a:gradFill>
              <a:gsLst>
                <a:gs pos="0">
                  <a:srgbClr val="C00000">
                    <a:alpha val="32000"/>
                  </a:srgbClr>
                </a:gs>
                <a:gs pos="100000">
                  <a:srgbClr val="C00000">
                    <a:lumMod val="94000"/>
                    <a:lumOff val="6000"/>
                    <a:alpha val="2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29" name="矩形 28">
              <a:extLst>
                <a:ext uri="{FF2B5EF4-FFF2-40B4-BE49-F238E27FC236}">
                  <a16:creationId xmlns:a16="http://schemas.microsoft.com/office/drawing/2014/main" id="{341D4E01-AC3D-7348-BC67-0C9D9C61F627}"/>
                </a:ext>
              </a:extLst>
            </p:cNvPr>
            <p:cNvSpPr/>
            <p:nvPr/>
          </p:nvSpPr>
          <p:spPr>
            <a:xfrm>
              <a:off x="0" y="6453336"/>
              <a:ext cx="12192000" cy="404665"/>
            </a:xfrm>
            <a:prstGeom prst="rect">
              <a:avLst/>
            </a:prstGeom>
            <a:gradFill>
              <a:gsLst>
                <a:gs pos="0">
                  <a:srgbClr val="C00000"/>
                </a:gs>
                <a:gs pos="100000">
                  <a:srgbClr val="C00000">
                    <a:lumMod val="94000"/>
                    <a:lumOff val="6000"/>
                    <a:alpha val="8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grpSp>
      <p:grpSp>
        <p:nvGrpSpPr>
          <p:cNvPr id="30" name="组合 29">
            <a:extLst>
              <a:ext uri="{FF2B5EF4-FFF2-40B4-BE49-F238E27FC236}">
                <a16:creationId xmlns:a16="http://schemas.microsoft.com/office/drawing/2014/main" id="{70E065E9-2892-8143-B710-D03108BCA23A}"/>
              </a:ext>
            </a:extLst>
          </p:cNvPr>
          <p:cNvGrpSpPr/>
          <p:nvPr/>
        </p:nvGrpSpPr>
        <p:grpSpPr>
          <a:xfrm>
            <a:off x="133400" y="140547"/>
            <a:ext cx="11901234" cy="6795389"/>
            <a:chOff x="133400" y="140547"/>
            <a:chExt cx="11901234" cy="6795389"/>
          </a:xfrm>
        </p:grpSpPr>
        <p:pic>
          <p:nvPicPr>
            <p:cNvPr id="31" name="图片 30">
              <a:extLst>
                <a:ext uri="{FF2B5EF4-FFF2-40B4-BE49-F238E27FC236}">
                  <a16:creationId xmlns:a16="http://schemas.microsoft.com/office/drawing/2014/main" id="{87E02588-0200-9B4C-AD66-3FFD77D2E5A9}"/>
                </a:ext>
              </a:extLst>
            </p:cNvPr>
            <p:cNvPicPr>
              <a:picLocks noChangeAspect="1"/>
            </p:cNvPicPr>
            <p:nvPr/>
          </p:nvPicPr>
          <p:blipFill>
            <a:blip r:embed="rId4" cstate="screen">
              <a:alphaModFix amt="70000"/>
              <a:extLst>
                <a:ext uri="{28A0092B-C50C-407E-A947-70E740481C1C}">
                  <a14:useLocalDpi xmlns:a14="http://schemas.microsoft.com/office/drawing/2010/main"/>
                </a:ext>
              </a:extLst>
            </a:blip>
            <a:stretch>
              <a:fillRect/>
            </a:stretch>
          </p:blipFill>
          <p:spPr>
            <a:xfrm>
              <a:off x="9840416" y="140547"/>
              <a:ext cx="2031325" cy="403124"/>
            </a:xfrm>
            <a:prstGeom prst="rect">
              <a:avLst/>
            </a:prstGeom>
          </p:spPr>
        </p:pic>
        <p:pic>
          <p:nvPicPr>
            <p:cNvPr id="32" name="图片 31">
              <a:extLst>
                <a:ext uri="{FF2B5EF4-FFF2-40B4-BE49-F238E27FC236}">
                  <a16:creationId xmlns:a16="http://schemas.microsoft.com/office/drawing/2014/main" id="{CD231B8D-55CC-A249-8FE4-F7AA5293427A}"/>
                </a:ext>
              </a:extLst>
            </p:cNvPr>
            <p:cNvPicPr>
              <a:picLocks noChangeAspect="1"/>
            </p:cNvPicPr>
            <p:nvPr/>
          </p:nvPicPr>
          <p:blipFill>
            <a:blip r:embed="rId5" cstate="screen">
              <a:alphaModFix amt="50000"/>
              <a:extLst>
                <a:ext uri="{28A0092B-C50C-407E-A947-70E740481C1C}">
                  <a14:useLocalDpi xmlns:a14="http://schemas.microsoft.com/office/drawing/2010/main"/>
                </a:ext>
              </a:extLst>
            </a:blip>
            <a:stretch>
              <a:fillRect/>
            </a:stretch>
          </p:blipFill>
          <p:spPr>
            <a:xfrm>
              <a:off x="8996245" y="6572902"/>
              <a:ext cx="3038389" cy="185483"/>
            </a:xfrm>
            <a:prstGeom prst="rect">
              <a:avLst/>
            </a:prstGeom>
          </p:spPr>
        </p:pic>
        <p:pic>
          <p:nvPicPr>
            <p:cNvPr id="33" name="图片 32" descr="图片包含 游戏机, 画, 钟表&#10;&#10;描述已自动生成">
              <a:extLst>
                <a:ext uri="{FF2B5EF4-FFF2-40B4-BE49-F238E27FC236}">
                  <a16:creationId xmlns:a16="http://schemas.microsoft.com/office/drawing/2014/main" id="{088885D7-6C21-2B48-9D2D-A1C5DE4BB087}"/>
                </a:ext>
              </a:extLst>
            </p:cNvPr>
            <p:cNvPicPr>
              <a:picLocks noChangeAspect="1"/>
            </p:cNvPicPr>
            <p:nvPr/>
          </p:nvPicPr>
          <p:blipFill>
            <a:blip r:embed="rId6"/>
            <a:stretch>
              <a:fillRect/>
            </a:stretch>
          </p:blipFill>
          <p:spPr>
            <a:xfrm>
              <a:off x="133400" y="6453336"/>
              <a:ext cx="2362200" cy="482600"/>
            </a:xfrm>
            <a:prstGeom prst="rect">
              <a:avLst/>
            </a:prstGeom>
          </p:spPr>
        </p:pic>
      </p:grpSp>
      <p:sp>
        <p:nvSpPr>
          <p:cNvPr id="26" name="文本框 25">
            <a:extLst>
              <a:ext uri="{FF2B5EF4-FFF2-40B4-BE49-F238E27FC236}">
                <a16:creationId xmlns:a16="http://schemas.microsoft.com/office/drawing/2014/main" id="{82F18CD3-DE75-C848-9FBA-320AB9E7D598}"/>
              </a:ext>
            </a:extLst>
          </p:cNvPr>
          <p:cNvSpPr txBox="1"/>
          <p:nvPr/>
        </p:nvSpPr>
        <p:spPr>
          <a:xfrm>
            <a:off x="175107" y="116852"/>
            <a:ext cx="356188" cy="461665"/>
          </a:xfrm>
          <a:prstGeom prst="rect">
            <a:avLst/>
          </a:prstGeom>
          <a:noFill/>
        </p:spPr>
        <p:txBody>
          <a:bodyPr wrap="none" rtlCol="0">
            <a:spAutoFit/>
          </a:bodyPr>
          <a:lstStyle/>
          <a:p>
            <a:pPr algn="l"/>
            <a:r>
              <a:rPr kumimoji="1" lang="en-US" altLang="zh-CN" sz="2400" b="1" dirty="0">
                <a:solidFill>
                  <a:schemeClr val="bg1"/>
                </a:solidFill>
                <a:effectLst>
                  <a:outerShdw blurRad="50800" dist="38100" dir="5400000" algn="t" rotWithShape="0">
                    <a:prstClr val="black">
                      <a:alpha val="40000"/>
                    </a:prstClr>
                  </a:outerShdw>
                </a:effectLst>
                <a:latin typeface="Arial" panose="020B0604020202020204" pitchFamily="34" charset="0"/>
                <a:ea typeface="Microsoft YaHei" panose="020B0503020204020204" pitchFamily="34" charset="-122"/>
                <a:cs typeface="Arial" panose="020B0604020202020204" pitchFamily="34" charset="0"/>
              </a:rPr>
              <a:t>5</a:t>
            </a:r>
            <a:endParaRPr kumimoji="1" lang="zh-CN" altLang="en-US" sz="2400" b="1" dirty="0">
              <a:solidFill>
                <a:schemeClr val="bg1"/>
              </a:solidFill>
              <a:effectLst>
                <a:outerShdw blurRad="50800" dist="38100" dir="5400000" algn="t" rotWithShape="0">
                  <a:prstClr val="black">
                    <a:alpha val="40000"/>
                  </a:prstClr>
                </a:outerShdw>
              </a:effectLst>
              <a:latin typeface="Arial" panose="020B0604020202020204" pitchFamily="34" charset="0"/>
              <a:ea typeface="Microsoft YaHei" panose="020B0503020204020204" pitchFamily="34" charset="-122"/>
              <a:cs typeface="Arial" panose="020B0604020202020204" pitchFamily="34" charset="0"/>
            </a:endParaRPr>
          </a:p>
        </p:txBody>
      </p:sp>
      <p:cxnSp>
        <p:nvCxnSpPr>
          <p:cNvPr id="27" name="直线连接符 26">
            <a:extLst>
              <a:ext uri="{FF2B5EF4-FFF2-40B4-BE49-F238E27FC236}">
                <a16:creationId xmlns:a16="http://schemas.microsoft.com/office/drawing/2014/main" id="{CF6F5025-52DE-844A-8B12-050285F53236}"/>
              </a:ext>
            </a:extLst>
          </p:cNvPr>
          <p:cNvCxnSpPr/>
          <p:nvPr/>
        </p:nvCxnSpPr>
        <p:spPr>
          <a:xfrm>
            <a:off x="839416" y="124472"/>
            <a:ext cx="0" cy="4188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8" name="文本框 27">
            <a:extLst>
              <a:ext uri="{FF2B5EF4-FFF2-40B4-BE49-F238E27FC236}">
                <a16:creationId xmlns:a16="http://schemas.microsoft.com/office/drawing/2014/main" id="{B572B192-1A8B-0944-BC5E-3183B0CBCBA6}"/>
              </a:ext>
            </a:extLst>
          </p:cNvPr>
          <p:cNvSpPr txBox="1"/>
          <p:nvPr/>
        </p:nvSpPr>
        <p:spPr>
          <a:xfrm>
            <a:off x="1008331" y="124472"/>
            <a:ext cx="3613105" cy="461665"/>
          </a:xfrm>
          <a:prstGeom prst="rect">
            <a:avLst/>
          </a:prstGeom>
          <a:noFill/>
        </p:spPr>
        <p:txBody>
          <a:bodyPr wrap="none" rtlCol="0">
            <a:spAutoFit/>
          </a:bodyPr>
          <a:lstStyle/>
          <a:p>
            <a:pPr algn="l"/>
            <a:r>
              <a:rPr kumimoji="1" lang="zh-CN" altLang="en-US" sz="2400" b="1" spc="300" dirty="0">
                <a:solidFill>
                  <a:schemeClr val="bg1"/>
                </a:solidFill>
                <a:effectLst>
                  <a:outerShdw blurRad="50800" dist="38100" dir="5400000" algn="t" rotWithShape="0">
                    <a:prstClr val="black">
                      <a:alpha val="40000"/>
                    </a:prstClr>
                  </a:outerShdw>
                </a:effectLst>
                <a:latin typeface="Arial" panose="020B0604020202020204" pitchFamily="34" charset="0"/>
                <a:ea typeface="Microsoft YaHei" panose="020B0503020204020204" pitchFamily="34" charset="-122"/>
                <a:cs typeface="Arial" panose="020B0604020202020204" pitchFamily="34" charset="0"/>
              </a:rPr>
              <a:t>基于流量预测的</a:t>
            </a:r>
            <a:r>
              <a:rPr kumimoji="1" lang="en-US" altLang="zh-CN" sz="2400" b="1" spc="300" dirty="0">
                <a:solidFill>
                  <a:schemeClr val="bg1"/>
                </a:solidFill>
                <a:effectLst>
                  <a:outerShdw blurRad="50800" dist="38100" dir="5400000" algn="t" rotWithShape="0">
                    <a:prstClr val="black">
                      <a:alpha val="40000"/>
                    </a:prstClr>
                  </a:outerShdw>
                </a:effectLst>
                <a:latin typeface="Arial" panose="020B0604020202020204" pitchFamily="34" charset="0"/>
                <a:ea typeface="Microsoft YaHei" panose="020B0503020204020204" pitchFamily="34" charset="-122"/>
                <a:cs typeface="Arial" panose="020B0604020202020204" pitchFamily="34" charset="0"/>
              </a:rPr>
              <a:t>CCPA</a:t>
            </a:r>
            <a:endParaRPr kumimoji="1" lang="zh-CN" altLang="en-US" sz="2400" b="1" spc="300" dirty="0">
              <a:solidFill>
                <a:schemeClr val="bg1"/>
              </a:solidFill>
              <a:effectLst>
                <a:outerShdw blurRad="50800" dist="38100" dir="5400000" algn="t" rotWithShape="0">
                  <a:prstClr val="black">
                    <a:alpha val="40000"/>
                  </a:prstClr>
                </a:outerShdw>
              </a:effectLst>
              <a:latin typeface="Arial" panose="020B0604020202020204" pitchFamily="34" charset="0"/>
              <a:ea typeface="Microsoft YaHei" panose="020B0503020204020204" pitchFamily="34" charset="-122"/>
              <a:cs typeface="Arial" panose="020B0604020202020204" pitchFamily="34" charset="0"/>
            </a:endParaRPr>
          </a:p>
        </p:txBody>
      </p:sp>
      <p:sp>
        <p:nvSpPr>
          <p:cNvPr id="19" name="文本框 18">
            <a:extLst>
              <a:ext uri="{FF2B5EF4-FFF2-40B4-BE49-F238E27FC236}">
                <a16:creationId xmlns:a16="http://schemas.microsoft.com/office/drawing/2014/main" id="{36E28DCB-BDBA-4121-BD29-AEAA648189A0}"/>
              </a:ext>
            </a:extLst>
          </p:cNvPr>
          <p:cNvSpPr txBox="1"/>
          <p:nvPr/>
        </p:nvSpPr>
        <p:spPr>
          <a:xfrm>
            <a:off x="839415" y="1147183"/>
            <a:ext cx="2365423" cy="419154"/>
          </a:xfrm>
          <a:prstGeom prst="rect">
            <a:avLst/>
          </a:prstGeom>
          <a:noFill/>
        </p:spPr>
        <p:txBody>
          <a:bodyPr wrap="square" rtlCol="0">
            <a:spAutoFit/>
          </a:bodyPr>
          <a:lstStyle/>
          <a:p>
            <a:pPr marL="285750" indent="-285750" algn="ctr">
              <a:lnSpc>
                <a:spcPct val="130000"/>
              </a:lnSpc>
              <a:buFont typeface="Wingdings" panose="05000000000000000000" pitchFamily="2" charset="2"/>
              <a:buChar char="l"/>
            </a:pPr>
            <a:r>
              <a:rPr kumimoji="1" lang="zh-CN" altLang="en-US" dirty="0">
                <a:latin typeface="Microsoft YaHei Light" panose="020B0502040204020203" pitchFamily="34" charset="-122"/>
                <a:ea typeface="Microsoft YaHei Light" panose="020B0502040204020203" pitchFamily="34" charset="-122"/>
              </a:rPr>
              <a:t>前瞻性的</a:t>
            </a:r>
            <a:r>
              <a:rPr kumimoji="1" lang="en-US" altLang="zh-CN" dirty="0">
                <a:latin typeface="Microsoft YaHei Light" panose="020B0502040204020203" pitchFamily="34" charset="-122"/>
                <a:ea typeface="Microsoft YaHei Light" panose="020B0502040204020203" pitchFamily="34" charset="-122"/>
              </a:rPr>
              <a:t>CCPA</a:t>
            </a:r>
            <a:endParaRPr kumimoji="1" lang="zh-CN" altLang="en-US" dirty="0">
              <a:latin typeface="Microsoft YaHei Light" panose="020B0502040204020203" pitchFamily="34" charset="-122"/>
              <a:ea typeface="Microsoft YaHei Light" panose="020B0502040204020203" pitchFamily="34" charset="-122"/>
            </a:endParaRPr>
          </a:p>
        </p:txBody>
      </p:sp>
      <p:sp>
        <p:nvSpPr>
          <p:cNvPr id="2" name="文本框 1">
            <a:extLst>
              <a:ext uri="{FF2B5EF4-FFF2-40B4-BE49-F238E27FC236}">
                <a16:creationId xmlns:a16="http://schemas.microsoft.com/office/drawing/2014/main" id="{431B1E09-A74A-41EA-8CA4-54F768BF3215}"/>
              </a:ext>
            </a:extLst>
          </p:cNvPr>
          <p:cNvSpPr txBox="1"/>
          <p:nvPr/>
        </p:nvSpPr>
        <p:spPr>
          <a:xfrm>
            <a:off x="1008331" y="1595788"/>
            <a:ext cx="5542773" cy="1023037"/>
          </a:xfrm>
          <a:prstGeom prst="rect">
            <a:avLst/>
          </a:prstGeom>
          <a:noFill/>
        </p:spPr>
        <p:txBody>
          <a:bodyPr wrap="square" rtlCol="0">
            <a:spAutoFit/>
          </a:bodyPr>
          <a:lstStyle/>
          <a:p>
            <a:pPr>
              <a:lnSpc>
                <a:spcPct val="130000"/>
              </a:lnSpc>
            </a:pPr>
            <a:r>
              <a:rPr kumimoji="1" lang="zh-CN" altLang="en-US" sz="1600" dirty="0">
                <a:latin typeface="Microsoft YaHei Light" panose="020B0502040204020203" pitchFamily="34" charset="-122"/>
                <a:ea typeface="Microsoft YaHei Light" panose="020B0502040204020203" pitchFamily="34" charset="-122"/>
              </a:rPr>
              <a:t>最近对卫星网络的研究表明，</a:t>
            </a:r>
            <a:r>
              <a:rPr kumimoji="1" lang="zh-CN" altLang="en-US" sz="1600" dirty="0">
                <a:solidFill>
                  <a:srgbClr val="FF0000"/>
                </a:solidFill>
                <a:latin typeface="Microsoft YaHei Light" panose="020B0502040204020203" pitchFamily="34" charset="-122"/>
                <a:ea typeface="Microsoft YaHei Light" panose="020B0502040204020203" pitchFamily="34" charset="-122"/>
              </a:rPr>
              <a:t>流量请求</a:t>
            </a:r>
            <a:r>
              <a:rPr kumimoji="1" lang="zh-CN" altLang="en-US" sz="1600" dirty="0">
                <a:latin typeface="Microsoft YaHei Light" panose="020B0502040204020203" pitchFamily="34" charset="-122"/>
                <a:ea typeface="Microsoft YaHei Light" panose="020B0502040204020203" pitchFamily="34" charset="-122"/>
              </a:rPr>
              <a:t>在</a:t>
            </a:r>
            <a:r>
              <a:rPr kumimoji="1" lang="zh-CN" altLang="en-US" sz="1600" dirty="0">
                <a:solidFill>
                  <a:srgbClr val="FF0000"/>
                </a:solidFill>
                <a:latin typeface="Microsoft YaHei Light" panose="020B0502040204020203" pitchFamily="34" charset="-122"/>
                <a:ea typeface="Microsoft YaHei Light" panose="020B0502040204020203" pitchFamily="34" charset="-122"/>
              </a:rPr>
              <a:t>时间上</a:t>
            </a:r>
            <a:r>
              <a:rPr kumimoji="1" lang="zh-CN" altLang="en-US" sz="1600" dirty="0">
                <a:latin typeface="Microsoft YaHei Light" panose="020B0502040204020203" pitchFamily="34" charset="-122"/>
                <a:ea typeface="Microsoft YaHei Light" panose="020B0502040204020203" pitchFamily="34" charset="-122"/>
              </a:rPr>
              <a:t>呈现出一定的规律。因此，假设可以在一个间隔的前瞻窗口中</a:t>
            </a:r>
            <a:r>
              <a:rPr kumimoji="1" lang="zh-CN" altLang="en-US" sz="1600" dirty="0">
                <a:solidFill>
                  <a:srgbClr val="FF0000"/>
                </a:solidFill>
                <a:latin typeface="Microsoft YaHei Light" panose="020B0502040204020203" pitchFamily="34" charset="-122"/>
                <a:ea typeface="Microsoft YaHei Light" panose="020B0502040204020203" pitchFamily="34" charset="-122"/>
              </a:rPr>
              <a:t>估计请求的数量</a:t>
            </a:r>
            <a:r>
              <a:rPr kumimoji="1" lang="zh-CN" altLang="en-US" sz="1600" dirty="0">
                <a:latin typeface="Microsoft YaHei Light" panose="020B0502040204020203" pitchFamily="34" charset="-122"/>
                <a:ea typeface="Microsoft YaHei Light" panose="020B0502040204020203" pitchFamily="34" charset="-122"/>
              </a:rPr>
              <a:t>。文章基于</a:t>
            </a:r>
            <a:r>
              <a:rPr kumimoji="1" lang="en-US" altLang="zh-CN" sz="1600" dirty="0">
                <a:latin typeface="Microsoft YaHei Light" panose="020B0502040204020203" pitchFamily="34" charset="-122"/>
                <a:ea typeface="Microsoft YaHei Light" panose="020B0502040204020203" pitchFamily="34" charset="-122"/>
              </a:rPr>
              <a:t>CCPA</a:t>
            </a:r>
            <a:r>
              <a:rPr kumimoji="1" lang="zh-CN" altLang="en-US" sz="1600" dirty="0">
                <a:latin typeface="Microsoft YaHei Light" panose="020B0502040204020203" pitchFamily="34" charset="-122"/>
                <a:ea typeface="Microsoft YaHei Light" panose="020B0502040204020203" pitchFamily="34" charset="-122"/>
              </a:rPr>
              <a:t>设计了基于前瞻性的改进算法。</a:t>
            </a:r>
          </a:p>
        </p:txBody>
      </p:sp>
      <p:pic>
        <p:nvPicPr>
          <p:cNvPr id="3" name="图片 2">
            <a:extLst>
              <a:ext uri="{FF2B5EF4-FFF2-40B4-BE49-F238E27FC236}">
                <a16:creationId xmlns:a16="http://schemas.microsoft.com/office/drawing/2014/main" id="{3732E858-2522-47AC-B1B3-75351163C0D4}"/>
              </a:ext>
            </a:extLst>
          </p:cNvPr>
          <p:cNvPicPr>
            <a:picLocks noChangeAspect="1"/>
          </p:cNvPicPr>
          <p:nvPr/>
        </p:nvPicPr>
        <p:blipFill>
          <a:blip r:embed="rId7"/>
          <a:stretch>
            <a:fillRect/>
          </a:stretch>
        </p:blipFill>
        <p:spPr>
          <a:xfrm>
            <a:off x="7121556" y="1483657"/>
            <a:ext cx="4445863" cy="4075374"/>
          </a:xfrm>
          <a:prstGeom prst="rect">
            <a:avLst/>
          </a:prstGeom>
        </p:spPr>
      </p:pic>
      <p:sp>
        <p:nvSpPr>
          <p:cNvPr id="4" name="文本框 3">
            <a:extLst>
              <a:ext uri="{FF2B5EF4-FFF2-40B4-BE49-F238E27FC236}">
                <a16:creationId xmlns:a16="http://schemas.microsoft.com/office/drawing/2014/main" id="{62FA006F-53C8-41A8-976C-5CE94F1D496E}"/>
              </a:ext>
            </a:extLst>
          </p:cNvPr>
          <p:cNvSpPr txBox="1"/>
          <p:nvPr/>
        </p:nvSpPr>
        <p:spPr>
          <a:xfrm>
            <a:off x="941029" y="2923148"/>
            <a:ext cx="5841507" cy="3263650"/>
          </a:xfrm>
          <a:prstGeom prst="rect">
            <a:avLst/>
          </a:prstGeom>
          <a:noFill/>
        </p:spPr>
        <p:txBody>
          <a:bodyPr wrap="square" rtlCol="0">
            <a:spAutoFit/>
          </a:bodyPr>
          <a:lstStyle/>
          <a:p>
            <a:pPr>
              <a:lnSpc>
                <a:spcPct val="130000"/>
              </a:lnSpc>
            </a:pPr>
            <a:r>
              <a:rPr kumimoji="1" lang="zh-CN" altLang="en-US" sz="1600" dirty="0">
                <a:latin typeface="Microsoft YaHei Light" panose="020B0502040204020203" pitchFamily="34" charset="-122"/>
                <a:ea typeface="Microsoft YaHei Light" panose="020B0502040204020203" pitchFamily="34" charset="-122"/>
              </a:rPr>
              <a:t>如算法</a:t>
            </a:r>
            <a:r>
              <a:rPr kumimoji="1" lang="en-US" altLang="zh-CN" sz="1600" dirty="0">
                <a:latin typeface="Microsoft YaHei Light" panose="020B0502040204020203" pitchFamily="34" charset="-122"/>
                <a:ea typeface="Microsoft YaHei Light" panose="020B0502040204020203" pitchFamily="34" charset="-122"/>
              </a:rPr>
              <a:t>3</a:t>
            </a:r>
            <a:r>
              <a:rPr kumimoji="1" lang="zh-CN" altLang="en-US" sz="1600" dirty="0">
                <a:latin typeface="Microsoft YaHei Light" panose="020B0502040204020203" pitchFamily="34" charset="-122"/>
                <a:ea typeface="Microsoft YaHei Light" panose="020B0502040204020203" pitchFamily="34" charset="-122"/>
              </a:rPr>
              <a:t>所示，将</a:t>
            </a:r>
            <a:r>
              <a:rPr kumimoji="1" lang="en-US" altLang="zh-CN" sz="1600" dirty="0">
                <a:latin typeface="Microsoft YaHei Light" panose="020B0502040204020203" pitchFamily="34" charset="-122"/>
                <a:ea typeface="Microsoft YaHei Light" panose="020B0502040204020203" pitchFamily="34" charset="-122"/>
              </a:rPr>
              <a:t>CCPA</a:t>
            </a:r>
            <a:r>
              <a:rPr kumimoji="1" lang="zh-CN" altLang="en-US" sz="1600" dirty="0">
                <a:latin typeface="Microsoft YaHei Light" panose="020B0502040204020203" pitchFamily="34" charset="-122"/>
                <a:ea typeface="Microsoft YaHei Light" panose="020B0502040204020203" pitchFamily="34" charset="-122"/>
              </a:rPr>
              <a:t>算法的结果和</a:t>
            </a:r>
            <a:r>
              <a:rPr kumimoji="1" lang="en-US" altLang="zh-CN" sz="1600" dirty="0">
                <a:latin typeface="Microsoft YaHei Light" panose="020B0502040204020203" pitchFamily="34" charset="-122"/>
                <a:ea typeface="Microsoft YaHei Light" panose="020B0502040204020203" pitchFamily="34" charset="-122"/>
              </a:rPr>
              <a:t>t</a:t>
            </a:r>
            <a:r>
              <a:rPr kumimoji="1" lang="zh-CN" altLang="en-US" sz="1600" dirty="0">
                <a:latin typeface="Microsoft YaHei Light" panose="020B0502040204020203" pitchFamily="34" charset="-122"/>
                <a:ea typeface="Microsoft YaHei Light" panose="020B0502040204020203" pitchFamily="34" charset="-122"/>
              </a:rPr>
              <a:t>时隙的流量负荷作为输入。</a:t>
            </a:r>
            <a:endParaRPr kumimoji="1" lang="en-US" altLang="zh-CN" sz="1600" dirty="0">
              <a:latin typeface="Microsoft YaHei Light" panose="020B0502040204020203" pitchFamily="34" charset="-122"/>
              <a:ea typeface="Microsoft YaHei Light" panose="020B0502040204020203" pitchFamily="34" charset="-122"/>
            </a:endParaRPr>
          </a:p>
          <a:p>
            <a:pPr>
              <a:lnSpc>
                <a:spcPct val="130000"/>
              </a:lnSpc>
            </a:pPr>
            <a:r>
              <a:rPr kumimoji="1" lang="zh-CN" altLang="en-US" sz="1600" dirty="0">
                <a:solidFill>
                  <a:srgbClr val="FF0000"/>
                </a:solidFill>
                <a:latin typeface="Microsoft YaHei Light" panose="020B0502040204020203" pitchFamily="34" charset="-122"/>
                <a:ea typeface="Microsoft YaHei Light" panose="020B0502040204020203" pitchFamily="34" charset="-122"/>
              </a:rPr>
              <a:t>首先</a:t>
            </a:r>
            <a:r>
              <a:rPr kumimoji="1" lang="zh-CN" altLang="en-US" sz="1600" dirty="0">
                <a:latin typeface="Microsoft YaHei Light" panose="020B0502040204020203" pitchFamily="34" charset="-122"/>
                <a:ea typeface="Microsoft YaHei Light" panose="020B0502040204020203" pitchFamily="34" charset="-122"/>
              </a:rPr>
              <a:t>，使用</a:t>
            </a:r>
            <a:r>
              <a:rPr kumimoji="1" lang="en-US" altLang="zh-CN" sz="1600" dirty="0">
                <a:latin typeface="Microsoft YaHei Light" panose="020B0502040204020203" pitchFamily="34" charset="-122"/>
                <a:ea typeface="Microsoft YaHei Light" panose="020B0502040204020203" pitchFamily="34" charset="-122"/>
              </a:rPr>
              <a:t>                                                            </a:t>
            </a:r>
            <a:r>
              <a:rPr kumimoji="1" lang="zh-CN" altLang="en-US" sz="1600" dirty="0">
                <a:latin typeface="Microsoft YaHei Light" panose="020B0502040204020203" pitchFamily="34" charset="-122"/>
                <a:ea typeface="Microsoft YaHei Light" panose="020B0502040204020203" pitchFamily="34" charset="-122"/>
              </a:rPr>
              <a:t>来</a:t>
            </a:r>
            <a:r>
              <a:rPr kumimoji="1" lang="zh-CN" altLang="en-US" sz="1600" dirty="0">
                <a:solidFill>
                  <a:srgbClr val="FF0000"/>
                </a:solidFill>
                <a:latin typeface="Microsoft YaHei Light" panose="020B0502040204020203" pitchFamily="34" charset="-122"/>
                <a:ea typeface="Microsoft YaHei Light" panose="020B0502040204020203" pitchFamily="34" charset="-122"/>
              </a:rPr>
              <a:t>估计</a:t>
            </a:r>
            <a:r>
              <a:rPr kumimoji="1" lang="en-US" altLang="zh-CN" sz="1600" dirty="0">
                <a:solidFill>
                  <a:srgbClr val="FF0000"/>
                </a:solidFill>
                <a:latin typeface="Microsoft YaHei Light" panose="020B0502040204020203" pitchFamily="34" charset="-122"/>
                <a:ea typeface="Microsoft YaHei Light" panose="020B0502040204020203" pitchFamily="34" charset="-122"/>
              </a:rPr>
              <a:t>t+1</a:t>
            </a:r>
            <a:r>
              <a:rPr kumimoji="1" lang="zh-CN" altLang="en-US" sz="1600" dirty="0">
                <a:solidFill>
                  <a:srgbClr val="FF0000"/>
                </a:solidFill>
                <a:latin typeface="Microsoft YaHei Light" panose="020B0502040204020203" pitchFamily="34" charset="-122"/>
                <a:ea typeface="Microsoft YaHei Light" panose="020B0502040204020203" pitchFamily="34" charset="-122"/>
              </a:rPr>
              <a:t>时</a:t>
            </a:r>
            <a:r>
              <a:rPr kumimoji="1" lang="en-US" altLang="zh-CN" sz="1600" dirty="0">
                <a:solidFill>
                  <a:srgbClr val="FF0000"/>
                </a:solidFill>
                <a:latin typeface="Microsoft YaHei Light" panose="020B0502040204020203" pitchFamily="34" charset="-122"/>
                <a:ea typeface="Microsoft YaHei Light" panose="020B0502040204020203" pitchFamily="34" charset="-122"/>
              </a:rPr>
              <a:t>controller</a:t>
            </a:r>
            <a:r>
              <a:rPr kumimoji="1" lang="zh-CN" altLang="en-US" sz="1600" dirty="0">
                <a:solidFill>
                  <a:srgbClr val="FF0000"/>
                </a:solidFill>
                <a:latin typeface="Microsoft YaHei Light" panose="020B0502040204020203" pitchFamily="34" charset="-122"/>
                <a:ea typeface="Microsoft YaHei Light" panose="020B0502040204020203" pitchFamily="34" charset="-122"/>
              </a:rPr>
              <a:t>的队列积压长度</a:t>
            </a:r>
            <a:endParaRPr kumimoji="1" lang="en-US" altLang="zh-CN" sz="1600" dirty="0">
              <a:solidFill>
                <a:srgbClr val="FF0000"/>
              </a:solidFill>
              <a:latin typeface="Microsoft YaHei Light" panose="020B0502040204020203" pitchFamily="34" charset="-122"/>
              <a:ea typeface="Microsoft YaHei Light" panose="020B0502040204020203" pitchFamily="34" charset="-122"/>
            </a:endParaRPr>
          </a:p>
          <a:p>
            <a:pPr>
              <a:lnSpc>
                <a:spcPct val="130000"/>
              </a:lnSpc>
            </a:pPr>
            <a:r>
              <a:rPr kumimoji="1" lang="zh-CN" altLang="en-US" sz="1600" dirty="0">
                <a:solidFill>
                  <a:srgbClr val="FF0000"/>
                </a:solidFill>
                <a:latin typeface="Microsoft YaHei Light" panose="020B0502040204020203" pitchFamily="34" charset="-122"/>
                <a:ea typeface="Microsoft YaHei Light" panose="020B0502040204020203" pitchFamily="34" charset="-122"/>
              </a:rPr>
              <a:t>然后</a:t>
            </a:r>
            <a:r>
              <a:rPr kumimoji="1" lang="zh-CN" altLang="en-US" sz="1600" dirty="0">
                <a:latin typeface="Microsoft YaHei Light" panose="020B0502040204020203" pitchFamily="34" charset="-122"/>
                <a:ea typeface="Microsoft YaHei Light" panose="020B0502040204020203" pitchFamily="34" charset="-122"/>
              </a:rPr>
              <a:t>，基于预测的卫星拓扑结构和估计的业务量</a:t>
            </a:r>
            <a:r>
              <a:rPr kumimoji="1" lang="zh-CN" altLang="en-US" sz="1600" dirty="0">
                <a:solidFill>
                  <a:srgbClr val="FF0000"/>
                </a:solidFill>
                <a:latin typeface="Microsoft YaHei Light" panose="020B0502040204020203" pitchFamily="34" charset="-122"/>
                <a:ea typeface="Microsoft YaHei Light" panose="020B0502040204020203" pitchFamily="34" charset="-122"/>
              </a:rPr>
              <a:t>构建下一时隙的控制关系图</a:t>
            </a:r>
            <a:r>
              <a:rPr kumimoji="1" lang="zh-CN" altLang="en-US" sz="1600" dirty="0">
                <a:latin typeface="Microsoft YaHei Light" panose="020B0502040204020203" pitchFamily="34" charset="-122"/>
                <a:ea typeface="Microsoft YaHei Light" panose="020B0502040204020203" pitchFamily="34" charset="-122"/>
              </a:rPr>
              <a:t>。</a:t>
            </a:r>
            <a:endParaRPr kumimoji="1" lang="en-US" altLang="zh-CN" sz="1600" dirty="0">
              <a:latin typeface="Microsoft YaHei Light" panose="020B0502040204020203" pitchFamily="34" charset="-122"/>
              <a:ea typeface="Microsoft YaHei Light" panose="020B0502040204020203" pitchFamily="34" charset="-122"/>
            </a:endParaRPr>
          </a:p>
          <a:p>
            <a:pPr>
              <a:lnSpc>
                <a:spcPct val="130000"/>
              </a:lnSpc>
            </a:pPr>
            <a:r>
              <a:rPr kumimoji="1" lang="zh-CN" altLang="en-US" sz="1600" dirty="0">
                <a:latin typeface="Microsoft YaHei Light" panose="020B0502040204020203" pitchFamily="34" charset="-122"/>
                <a:ea typeface="Microsoft YaHei Light" panose="020B0502040204020203" pitchFamily="34" charset="-122"/>
              </a:rPr>
              <a:t>基于下一时隙的控制关系图运行</a:t>
            </a:r>
            <a:r>
              <a:rPr kumimoji="1" lang="en-US" altLang="zh-CN" sz="1600" dirty="0">
                <a:latin typeface="Microsoft YaHei Light" panose="020B0502040204020203" pitchFamily="34" charset="-122"/>
                <a:ea typeface="Microsoft YaHei Light" panose="020B0502040204020203" pitchFamily="34" charset="-122"/>
              </a:rPr>
              <a:t>CCPA</a:t>
            </a:r>
            <a:r>
              <a:rPr kumimoji="1" lang="zh-CN" altLang="en-US" sz="1600" dirty="0">
                <a:latin typeface="Microsoft YaHei Light" panose="020B0502040204020203" pitchFamily="34" charset="-122"/>
                <a:ea typeface="Microsoft YaHei Light" panose="020B0502040204020203" pitchFamily="34" charset="-122"/>
              </a:rPr>
              <a:t>。</a:t>
            </a:r>
            <a:endParaRPr kumimoji="1" lang="en-US" altLang="zh-CN" sz="1600" dirty="0">
              <a:latin typeface="Microsoft YaHei Light" panose="020B0502040204020203" pitchFamily="34" charset="-122"/>
              <a:ea typeface="Microsoft YaHei Light" panose="020B0502040204020203" pitchFamily="34" charset="-122"/>
            </a:endParaRPr>
          </a:p>
          <a:p>
            <a:pPr>
              <a:lnSpc>
                <a:spcPct val="130000"/>
              </a:lnSpc>
            </a:pPr>
            <a:r>
              <a:rPr kumimoji="1" lang="zh-CN" altLang="en-US" sz="1600" dirty="0">
                <a:solidFill>
                  <a:srgbClr val="FF0000"/>
                </a:solidFill>
                <a:latin typeface="Microsoft YaHei Light" panose="020B0502040204020203" pitchFamily="34" charset="-122"/>
                <a:ea typeface="Microsoft YaHei Light" panose="020B0502040204020203" pitchFamily="34" charset="-122"/>
              </a:rPr>
              <a:t>接下来</a:t>
            </a:r>
            <a:r>
              <a:rPr kumimoji="1" lang="zh-CN" altLang="en-US" sz="1600" dirty="0">
                <a:latin typeface="Microsoft YaHei Light" panose="020B0502040204020203" pitchFamily="34" charset="-122"/>
                <a:ea typeface="Microsoft YaHei Light" panose="020B0502040204020203" pitchFamily="34" charset="-122"/>
              </a:rPr>
              <a:t>，考虑下一个间隔中期望被迁移到另一个</a:t>
            </a:r>
            <a:r>
              <a:rPr kumimoji="1" lang="en-US" altLang="zh-CN" sz="1600" dirty="0">
                <a:latin typeface="Microsoft YaHei Light" panose="020B0502040204020203" pitchFamily="34" charset="-122"/>
                <a:ea typeface="Microsoft YaHei Light" panose="020B0502040204020203" pitchFamily="34" charset="-122"/>
              </a:rPr>
              <a:t>controller</a:t>
            </a:r>
            <a:r>
              <a:rPr kumimoji="1" lang="zh-CN" altLang="en-US" sz="1600" dirty="0">
                <a:latin typeface="Microsoft YaHei Light" panose="020B0502040204020203" pitchFamily="34" charset="-122"/>
                <a:ea typeface="Microsoft YaHei Light" panose="020B0502040204020203" pitchFamily="34" charset="-122"/>
              </a:rPr>
              <a:t>的</a:t>
            </a:r>
            <a:r>
              <a:rPr kumimoji="1" lang="en-US" altLang="zh-CN" sz="1600" dirty="0">
                <a:latin typeface="Microsoft YaHei Light" panose="020B0502040204020203" pitchFamily="34" charset="-122"/>
                <a:ea typeface="Microsoft YaHei Light" panose="020B0502040204020203" pitchFamily="34" charset="-122"/>
              </a:rPr>
              <a:t>switch</a:t>
            </a:r>
            <a:r>
              <a:rPr kumimoji="1" lang="zh-CN" altLang="en-US" sz="1600" dirty="0">
                <a:latin typeface="Microsoft YaHei Light" panose="020B0502040204020203" pitchFamily="34" charset="-122"/>
                <a:ea typeface="Microsoft YaHei Light" panose="020B0502040204020203" pitchFamily="34" charset="-122"/>
              </a:rPr>
              <a:t>。尝试将该</a:t>
            </a:r>
            <a:r>
              <a:rPr kumimoji="1" lang="en-US" altLang="zh-CN" sz="1600" dirty="0">
                <a:latin typeface="Microsoft YaHei Light" panose="020B0502040204020203" pitchFamily="34" charset="-122"/>
                <a:ea typeface="Microsoft YaHei Light" panose="020B0502040204020203" pitchFamily="34" charset="-122"/>
              </a:rPr>
              <a:t>switch</a:t>
            </a:r>
            <a:r>
              <a:rPr kumimoji="1" lang="zh-CN" altLang="en-US" sz="1600" dirty="0">
                <a:latin typeface="Microsoft YaHei Light" panose="020B0502040204020203" pitchFamily="34" charset="-122"/>
                <a:ea typeface="Microsoft YaHei Light" panose="020B0502040204020203" pitchFamily="34" charset="-122"/>
              </a:rPr>
              <a:t>提前迁移到新的</a:t>
            </a:r>
            <a:r>
              <a:rPr kumimoji="1" lang="en-US" altLang="zh-CN" sz="1600" dirty="0">
                <a:latin typeface="Microsoft YaHei Light" panose="020B0502040204020203" pitchFamily="34" charset="-122"/>
                <a:ea typeface="Microsoft YaHei Light" panose="020B0502040204020203" pitchFamily="34" charset="-122"/>
              </a:rPr>
              <a:t>controller</a:t>
            </a:r>
            <a:r>
              <a:rPr kumimoji="1" lang="zh-CN" altLang="en-US" sz="1600" dirty="0">
                <a:latin typeface="Microsoft YaHei Light" panose="020B0502040204020203" pitchFamily="34" charset="-122"/>
                <a:ea typeface="Microsoft YaHei Light" panose="020B0502040204020203" pitchFamily="34" charset="-122"/>
              </a:rPr>
              <a:t>中，如果</a:t>
            </a:r>
            <a:r>
              <a:rPr kumimoji="1" lang="en-US" altLang="zh-CN" sz="1600" dirty="0">
                <a:latin typeface="Microsoft YaHei Light" panose="020B0502040204020203" pitchFamily="34" charset="-122"/>
                <a:ea typeface="Microsoft YaHei Light" panose="020B0502040204020203" pitchFamily="34" charset="-122"/>
              </a:rPr>
              <a:t>t+1</a:t>
            </a:r>
            <a:r>
              <a:rPr kumimoji="1" lang="zh-CN" altLang="en-US" sz="1600" dirty="0">
                <a:latin typeface="Microsoft YaHei Light" panose="020B0502040204020203" pitchFamily="34" charset="-122"/>
                <a:ea typeface="Microsoft YaHei Light" panose="020B0502040204020203" pitchFamily="34" charset="-122"/>
              </a:rPr>
              <a:t>时隙管理成本的降低大于</a:t>
            </a:r>
            <a:r>
              <a:rPr kumimoji="1" lang="en-US" altLang="zh-CN" sz="1600" dirty="0">
                <a:latin typeface="Microsoft YaHei Light" panose="020B0502040204020203" pitchFamily="34" charset="-122"/>
                <a:ea typeface="Microsoft YaHei Light" panose="020B0502040204020203" pitchFamily="34" charset="-122"/>
              </a:rPr>
              <a:t>t</a:t>
            </a:r>
            <a:r>
              <a:rPr kumimoji="1" lang="zh-CN" altLang="en-US" sz="1600" dirty="0">
                <a:latin typeface="Microsoft YaHei Light" panose="020B0502040204020203" pitchFamily="34" charset="-122"/>
                <a:ea typeface="Microsoft YaHei Light" panose="020B0502040204020203" pitchFamily="34" charset="-122"/>
              </a:rPr>
              <a:t>中管理成本的增加，就接受这种迁移。（改变后的成本小于之前的成本）</a:t>
            </a:r>
          </a:p>
        </p:txBody>
      </p:sp>
      <p:pic>
        <p:nvPicPr>
          <p:cNvPr id="11" name="图片 10">
            <a:extLst>
              <a:ext uri="{FF2B5EF4-FFF2-40B4-BE49-F238E27FC236}">
                <a16:creationId xmlns:a16="http://schemas.microsoft.com/office/drawing/2014/main" id="{3625C300-C249-48E3-A08D-2C3D3EB56E4F}"/>
              </a:ext>
            </a:extLst>
          </p:cNvPr>
          <p:cNvPicPr>
            <a:picLocks noChangeAspect="1"/>
          </p:cNvPicPr>
          <p:nvPr/>
        </p:nvPicPr>
        <p:blipFill>
          <a:blip r:embed="rId8"/>
          <a:stretch>
            <a:fillRect/>
          </a:stretch>
        </p:blipFill>
        <p:spPr>
          <a:xfrm>
            <a:off x="2132826" y="3236464"/>
            <a:ext cx="3457915" cy="402864"/>
          </a:xfrm>
          <a:prstGeom prst="rect">
            <a:avLst/>
          </a:prstGeom>
        </p:spPr>
      </p:pic>
      <p:sp>
        <p:nvSpPr>
          <p:cNvPr id="18" name="流程图: 延期 17">
            <a:extLst>
              <a:ext uri="{FF2B5EF4-FFF2-40B4-BE49-F238E27FC236}">
                <a16:creationId xmlns:a16="http://schemas.microsoft.com/office/drawing/2014/main" id="{3A5E245D-A009-45F3-937E-A6B149329B64}"/>
              </a:ext>
            </a:extLst>
          </p:cNvPr>
          <p:cNvSpPr/>
          <p:nvPr/>
        </p:nvSpPr>
        <p:spPr>
          <a:xfrm flipH="1">
            <a:off x="11644604" y="5559031"/>
            <a:ext cx="544378" cy="524232"/>
          </a:xfrm>
          <a:prstGeom prst="flowChartDelay">
            <a:avLst/>
          </a:prstGeom>
          <a:solidFill>
            <a:srgbClr val="D217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8</a:t>
            </a:r>
            <a:endParaRPr lang="zh-CN" altLang="en-US" dirty="0"/>
          </a:p>
        </p:txBody>
      </p:sp>
      <p:sp>
        <p:nvSpPr>
          <p:cNvPr id="5" name="文本框 4">
            <a:extLst>
              <a:ext uri="{FF2B5EF4-FFF2-40B4-BE49-F238E27FC236}">
                <a16:creationId xmlns:a16="http://schemas.microsoft.com/office/drawing/2014/main" id="{4550349E-3792-4CE4-B01E-A32D4F41CD48}"/>
              </a:ext>
            </a:extLst>
          </p:cNvPr>
          <p:cNvSpPr txBox="1"/>
          <p:nvPr/>
        </p:nvSpPr>
        <p:spPr>
          <a:xfrm>
            <a:off x="7554865" y="5568038"/>
            <a:ext cx="3579243" cy="625171"/>
          </a:xfrm>
          <a:prstGeom prst="rect">
            <a:avLst/>
          </a:prstGeom>
          <a:noFill/>
          <a:ln>
            <a:solidFill>
              <a:schemeClr val="tx1"/>
            </a:solidFill>
          </a:ln>
        </p:spPr>
        <p:txBody>
          <a:bodyPr wrap="square" rtlCol="0">
            <a:spAutoFit/>
          </a:bodyPr>
          <a:lstStyle/>
          <a:p>
            <a:pPr>
              <a:lnSpc>
                <a:spcPct val="130000"/>
              </a:lnSpc>
            </a:pPr>
            <a:r>
              <a:rPr kumimoji="1" lang="zh-CN" altLang="en-US" sz="1400" dirty="0">
                <a:latin typeface="微软雅黑" panose="020B0503020204020204" pitchFamily="34" charset="-122"/>
                <a:ea typeface="微软雅黑" panose="020B0503020204020204" pitchFamily="34" charset="-122"/>
              </a:rPr>
              <a:t>用队列估计（下一时隙的流量信息）再做一次分配，并于先前的对比，取成本小的。</a:t>
            </a:r>
          </a:p>
        </p:txBody>
      </p:sp>
    </p:spTree>
    <p:extLst>
      <p:ext uri="{BB962C8B-B14F-4D97-AF65-F5344CB8AC3E}">
        <p14:creationId xmlns:p14="http://schemas.microsoft.com/office/powerpoint/2010/main" val="36934622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pSp>
        <p:nvGrpSpPr>
          <p:cNvPr id="23" name="组合 22">
            <a:extLst>
              <a:ext uri="{FF2B5EF4-FFF2-40B4-BE49-F238E27FC236}">
                <a16:creationId xmlns:a16="http://schemas.microsoft.com/office/drawing/2014/main" id="{8A7824B1-D31B-B249-B2AD-2D3A1EE8BF02}"/>
              </a:ext>
            </a:extLst>
          </p:cNvPr>
          <p:cNvGrpSpPr/>
          <p:nvPr/>
        </p:nvGrpSpPr>
        <p:grpSpPr>
          <a:xfrm>
            <a:off x="0" y="-1"/>
            <a:ext cx="12192000" cy="6858002"/>
            <a:chOff x="0" y="-1"/>
            <a:chExt cx="12192000" cy="6858002"/>
          </a:xfrm>
        </p:grpSpPr>
        <p:sp>
          <p:nvSpPr>
            <p:cNvPr id="24" name="矩形 23">
              <a:extLst>
                <a:ext uri="{FF2B5EF4-FFF2-40B4-BE49-F238E27FC236}">
                  <a16:creationId xmlns:a16="http://schemas.microsoft.com/office/drawing/2014/main" id="{5C26AA11-D0CF-B542-A3F3-05573CE7EC26}"/>
                </a:ext>
              </a:extLst>
            </p:cNvPr>
            <p:cNvSpPr/>
            <p:nvPr/>
          </p:nvSpPr>
          <p:spPr>
            <a:xfrm>
              <a:off x="0" y="-1"/>
              <a:ext cx="12192000" cy="706266"/>
            </a:xfrm>
            <a:prstGeom prst="rect">
              <a:avLst/>
            </a:prstGeom>
            <a:gradFill>
              <a:gsLst>
                <a:gs pos="0">
                  <a:srgbClr val="C00000"/>
                </a:gs>
                <a:gs pos="100000">
                  <a:srgbClr val="C00000">
                    <a:lumMod val="94000"/>
                    <a:lumOff val="6000"/>
                    <a:alpha val="8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25" name="矩形 24">
              <a:extLst>
                <a:ext uri="{FF2B5EF4-FFF2-40B4-BE49-F238E27FC236}">
                  <a16:creationId xmlns:a16="http://schemas.microsoft.com/office/drawing/2014/main" id="{2EDC1930-A11A-3048-BD77-8FE5366AC500}"/>
                </a:ext>
              </a:extLst>
            </p:cNvPr>
            <p:cNvSpPr/>
            <p:nvPr/>
          </p:nvSpPr>
          <p:spPr>
            <a:xfrm>
              <a:off x="0" y="708047"/>
              <a:ext cx="12192000" cy="132378"/>
            </a:xfrm>
            <a:prstGeom prst="rect">
              <a:avLst/>
            </a:prstGeom>
            <a:gradFill>
              <a:gsLst>
                <a:gs pos="0">
                  <a:srgbClr val="C00000">
                    <a:alpha val="32000"/>
                  </a:srgbClr>
                </a:gs>
                <a:gs pos="100000">
                  <a:srgbClr val="C00000">
                    <a:lumMod val="94000"/>
                    <a:lumOff val="6000"/>
                    <a:alpha val="2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29" name="矩形 28">
              <a:extLst>
                <a:ext uri="{FF2B5EF4-FFF2-40B4-BE49-F238E27FC236}">
                  <a16:creationId xmlns:a16="http://schemas.microsoft.com/office/drawing/2014/main" id="{341D4E01-AC3D-7348-BC67-0C9D9C61F627}"/>
                </a:ext>
              </a:extLst>
            </p:cNvPr>
            <p:cNvSpPr/>
            <p:nvPr/>
          </p:nvSpPr>
          <p:spPr>
            <a:xfrm>
              <a:off x="0" y="6453336"/>
              <a:ext cx="12192000" cy="404665"/>
            </a:xfrm>
            <a:prstGeom prst="rect">
              <a:avLst/>
            </a:prstGeom>
            <a:gradFill>
              <a:gsLst>
                <a:gs pos="0">
                  <a:srgbClr val="C00000"/>
                </a:gs>
                <a:gs pos="100000">
                  <a:srgbClr val="C00000">
                    <a:lumMod val="94000"/>
                    <a:lumOff val="6000"/>
                    <a:alpha val="8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grpSp>
      <p:grpSp>
        <p:nvGrpSpPr>
          <p:cNvPr id="30" name="组合 29">
            <a:extLst>
              <a:ext uri="{FF2B5EF4-FFF2-40B4-BE49-F238E27FC236}">
                <a16:creationId xmlns:a16="http://schemas.microsoft.com/office/drawing/2014/main" id="{70E065E9-2892-8143-B710-D03108BCA23A}"/>
              </a:ext>
            </a:extLst>
          </p:cNvPr>
          <p:cNvGrpSpPr/>
          <p:nvPr/>
        </p:nvGrpSpPr>
        <p:grpSpPr>
          <a:xfrm>
            <a:off x="133400" y="140547"/>
            <a:ext cx="11901234" cy="6795389"/>
            <a:chOff x="133400" y="140547"/>
            <a:chExt cx="11901234" cy="6795389"/>
          </a:xfrm>
        </p:grpSpPr>
        <p:pic>
          <p:nvPicPr>
            <p:cNvPr id="31" name="图片 30">
              <a:extLst>
                <a:ext uri="{FF2B5EF4-FFF2-40B4-BE49-F238E27FC236}">
                  <a16:creationId xmlns:a16="http://schemas.microsoft.com/office/drawing/2014/main" id="{87E02588-0200-9B4C-AD66-3FFD77D2E5A9}"/>
                </a:ext>
              </a:extLst>
            </p:cNvPr>
            <p:cNvPicPr>
              <a:picLocks noChangeAspect="1"/>
            </p:cNvPicPr>
            <p:nvPr/>
          </p:nvPicPr>
          <p:blipFill>
            <a:blip r:embed="rId4" cstate="screen">
              <a:alphaModFix amt="70000"/>
              <a:extLst>
                <a:ext uri="{28A0092B-C50C-407E-A947-70E740481C1C}">
                  <a14:useLocalDpi xmlns:a14="http://schemas.microsoft.com/office/drawing/2010/main"/>
                </a:ext>
              </a:extLst>
            </a:blip>
            <a:stretch>
              <a:fillRect/>
            </a:stretch>
          </p:blipFill>
          <p:spPr>
            <a:xfrm>
              <a:off x="9840416" y="140547"/>
              <a:ext cx="2031325" cy="403124"/>
            </a:xfrm>
            <a:prstGeom prst="rect">
              <a:avLst/>
            </a:prstGeom>
          </p:spPr>
        </p:pic>
        <p:pic>
          <p:nvPicPr>
            <p:cNvPr id="32" name="图片 31">
              <a:extLst>
                <a:ext uri="{FF2B5EF4-FFF2-40B4-BE49-F238E27FC236}">
                  <a16:creationId xmlns:a16="http://schemas.microsoft.com/office/drawing/2014/main" id="{CD231B8D-55CC-A249-8FE4-F7AA5293427A}"/>
                </a:ext>
              </a:extLst>
            </p:cNvPr>
            <p:cNvPicPr>
              <a:picLocks noChangeAspect="1"/>
            </p:cNvPicPr>
            <p:nvPr/>
          </p:nvPicPr>
          <p:blipFill>
            <a:blip r:embed="rId5" cstate="screen">
              <a:alphaModFix amt="50000"/>
              <a:extLst>
                <a:ext uri="{28A0092B-C50C-407E-A947-70E740481C1C}">
                  <a14:useLocalDpi xmlns:a14="http://schemas.microsoft.com/office/drawing/2010/main"/>
                </a:ext>
              </a:extLst>
            </a:blip>
            <a:stretch>
              <a:fillRect/>
            </a:stretch>
          </p:blipFill>
          <p:spPr>
            <a:xfrm>
              <a:off x="8996245" y="6572902"/>
              <a:ext cx="3038389" cy="185483"/>
            </a:xfrm>
            <a:prstGeom prst="rect">
              <a:avLst/>
            </a:prstGeom>
          </p:spPr>
        </p:pic>
        <p:pic>
          <p:nvPicPr>
            <p:cNvPr id="33" name="图片 32" descr="图片包含 游戏机, 画, 钟表&#10;&#10;描述已自动生成">
              <a:extLst>
                <a:ext uri="{FF2B5EF4-FFF2-40B4-BE49-F238E27FC236}">
                  <a16:creationId xmlns:a16="http://schemas.microsoft.com/office/drawing/2014/main" id="{088885D7-6C21-2B48-9D2D-A1C5DE4BB087}"/>
                </a:ext>
              </a:extLst>
            </p:cNvPr>
            <p:cNvPicPr>
              <a:picLocks noChangeAspect="1"/>
            </p:cNvPicPr>
            <p:nvPr/>
          </p:nvPicPr>
          <p:blipFill>
            <a:blip r:embed="rId6"/>
            <a:stretch>
              <a:fillRect/>
            </a:stretch>
          </p:blipFill>
          <p:spPr>
            <a:xfrm>
              <a:off x="133400" y="6453336"/>
              <a:ext cx="2362200" cy="482600"/>
            </a:xfrm>
            <a:prstGeom prst="rect">
              <a:avLst/>
            </a:prstGeom>
          </p:spPr>
        </p:pic>
      </p:grpSp>
      <p:sp>
        <p:nvSpPr>
          <p:cNvPr id="26" name="文本框 25">
            <a:extLst>
              <a:ext uri="{FF2B5EF4-FFF2-40B4-BE49-F238E27FC236}">
                <a16:creationId xmlns:a16="http://schemas.microsoft.com/office/drawing/2014/main" id="{82F18CD3-DE75-C848-9FBA-320AB9E7D598}"/>
              </a:ext>
            </a:extLst>
          </p:cNvPr>
          <p:cNvSpPr txBox="1"/>
          <p:nvPr/>
        </p:nvSpPr>
        <p:spPr>
          <a:xfrm>
            <a:off x="175107" y="116852"/>
            <a:ext cx="356188" cy="461665"/>
          </a:xfrm>
          <a:prstGeom prst="rect">
            <a:avLst/>
          </a:prstGeom>
          <a:noFill/>
        </p:spPr>
        <p:txBody>
          <a:bodyPr wrap="none" rtlCol="0">
            <a:spAutoFit/>
          </a:bodyPr>
          <a:lstStyle/>
          <a:p>
            <a:pPr algn="l"/>
            <a:r>
              <a:rPr kumimoji="1" lang="en-US" altLang="zh-CN" sz="2400" b="1" dirty="0">
                <a:solidFill>
                  <a:schemeClr val="bg1"/>
                </a:solidFill>
                <a:effectLst>
                  <a:outerShdw blurRad="50800" dist="38100" dir="5400000" algn="t" rotWithShape="0">
                    <a:prstClr val="black">
                      <a:alpha val="40000"/>
                    </a:prstClr>
                  </a:outerShdw>
                </a:effectLst>
                <a:latin typeface="Arial" panose="020B0604020202020204" pitchFamily="34" charset="0"/>
                <a:ea typeface="Microsoft YaHei" panose="020B0503020204020204" pitchFamily="34" charset="-122"/>
                <a:cs typeface="Arial" panose="020B0604020202020204" pitchFamily="34" charset="0"/>
              </a:rPr>
              <a:t>6</a:t>
            </a:r>
            <a:endParaRPr kumimoji="1" lang="zh-CN" altLang="en-US" sz="2400" b="1" dirty="0">
              <a:solidFill>
                <a:schemeClr val="bg1"/>
              </a:solidFill>
              <a:effectLst>
                <a:outerShdw blurRad="50800" dist="38100" dir="5400000" algn="t" rotWithShape="0">
                  <a:prstClr val="black">
                    <a:alpha val="40000"/>
                  </a:prstClr>
                </a:outerShdw>
              </a:effectLst>
              <a:latin typeface="Arial" panose="020B0604020202020204" pitchFamily="34" charset="0"/>
              <a:ea typeface="Microsoft YaHei" panose="020B0503020204020204" pitchFamily="34" charset="-122"/>
              <a:cs typeface="Arial" panose="020B0604020202020204" pitchFamily="34" charset="0"/>
            </a:endParaRPr>
          </a:p>
        </p:txBody>
      </p:sp>
      <p:cxnSp>
        <p:nvCxnSpPr>
          <p:cNvPr id="27" name="直线连接符 26">
            <a:extLst>
              <a:ext uri="{FF2B5EF4-FFF2-40B4-BE49-F238E27FC236}">
                <a16:creationId xmlns:a16="http://schemas.microsoft.com/office/drawing/2014/main" id="{CF6F5025-52DE-844A-8B12-050285F53236}"/>
              </a:ext>
            </a:extLst>
          </p:cNvPr>
          <p:cNvCxnSpPr/>
          <p:nvPr/>
        </p:nvCxnSpPr>
        <p:spPr>
          <a:xfrm>
            <a:off x="839416" y="124472"/>
            <a:ext cx="0" cy="4188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8" name="文本框 27">
            <a:extLst>
              <a:ext uri="{FF2B5EF4-FFF2-40B4-BE49-F238E27FC236}">
                <a16:creationId xmlns:a16="http://schemas.microsoft.com/office/drawing/2014/main" id="{B572B192-1A8B-0944-BC5E-3183B0CBCBA6}"/>
              </a:ext>
            </a:extLst>
          </p:cNvPr>
          <p:cNvSpPr txBox="1"/>
          <p:nvPr/>
        </p:nvSpPr>
        <p:spPr>
          <a:xfrm>
            <a:off x="1008331" y="124472"/>
            <a:ext cx="1569660" cy="461665"/>
          </a:xfrm>
          <a:prstGeom prst="rect">
            <a:avLst/>
          </a:prstGeom>
          <a:noFill/>
        </p:spPr>
        <p:txBody>
          <a:bodyPr wrap="none" rtlCol="0">
            <a:spAutoFit/>
          </a:bodyPr>
          <a:lstStyle/>
          <a:p>
            <a:pPr algn="l"/>
            <a:r>
              <a:rPr kumimoji="1" lang="zh-CN" altLang="en-US" sz="2400" b="1" spc="300" dirty="0">
                <a:solidFill>
                  <a:schemeClr val="bg1"/>
                </a:solidFill>
                <a:effectLst>
                  <a:outerShdw blurRad="50800" dist="38100" dir="5400000" algn="t" rotWithShape="0">
                    <a:prstClr val="black">
                      <a:alpha val="40000"/>
                    </a:prstClr>
                  </a:outerShdw>
                </a:effectLst>
                <a:latin typeface="Arial" panose="020B0604020202020204" pitchFamily="34" charset="0"/>
                <a:ea typeface="Microsoft YaHei" panose="020B0503020204020204" pitchFamily="34" charset="-122"/>
                <a:cs typeface="Arial" panose="020B0604020202020204" pitchFamily="34" charset="0"/>
              </a:rPr>
              <a:t>实验结果</a:t>
            </a:r>
          </a:p>
        </p:txBody>
      </p:sp>
      <p:sp>
        <p:nvSpPr>
          <p:cNvPr id="19" name="文本框 18">
            <a:extLst>
              <a:ext uri="{FF2B5EF4-FFF2-40B4-BE49-F238E27FC236}">
                <a16:creationId xmlns:a16="http://schemas.microsoft.com/office/drawing/2014/main" id="{36E28DCB-BDBA-4121-BD29-AEAA648189A0}"/>
              </a:ext>
            </a:extLst>
          </p:cNvPr>
          <p:cNvSpPr txBox="1"/>
          <p:nvPr/>
        </p:nvSpPr>
        <p:spPr>
          <a:xfrm>
            <a:off x="452533" y="1107765"/>
            <a:ext cx="1527187" cy="419154"/>
          </a:xfrm>
          <a:prstGeom prst="rect">
            <a:avLst/>
          </a:prstGeom>
          <a:noFill/>
        </p:spPr>
        <p:txBody>
          <a:bodyPr wrap="square" rtlCol="0">
            <a:spAutoFit/>
          </a:bodyPr>
          <a:lstStyle/>
          <a:p>
            <a:pPr marL="285750" indent="-285750" algn="ctr">
              <a:lnSpc>
                <a:spcPct val="130000"/>
              </a:lnSpc>
              <a:buFont typeface="Wingdings" panose="05000000000000000000" pitchFamily="2" charset="2"/>
              <a:buChar char="l"/>
            </a:pPr>
            <a:r>
              <a:rPr kumimoji="1" lang="zh-CN" altLang="en-US" dirty="0">
                <a:latin typeface="Microsoft YaHei Light" panose="020B0502040204020203" pitchFamily="34" charset="-122"/>
                <a:ea typeface="Microsoft YaHei Light" panose="020B0502040204020203" pitchFamily="34" charset="-122"/>
              </a:rPr>
              <a:t>参数设置</a:t>
            </a:r>
          </a:p>
        </p:txBody>
      </p:sp>
      <p:sp>
        <p:nvSpPr>
          <p:cNvPr id="2" name="文本框 1">
            <a:extLst>
              <a:ext uri="{FF2B5EF4-FFF2-40B4-BE49-F238E27FC236}">
                <a16:creationId xmlns:a16="http://schemas.microsoft.com/office/drawing/2014/main" id="{431B1E09-A74A-41EA-8CA4-54F768BF3215}"/>
              </a:ext>
            </a:extLst>
          </p:cNvPr>
          <p:cNvSpPr txBox="1"/>
          <p:nvPr/>
        </p:nvSpPr>
        <p:spPr>
          <a:xfrm>
            <a:off x="813637" y="1583567"/>
            <a:ext cx="4042447" cy="1023037"/>
          </a:xfrm>
          <a:prstGeom prst="rect">
            <a:avLst/>
          </a:prstGeom>
          <a:noFill/>
        </p:spPr>
        <p:txBody>
          <a:bodyPr wrap="square" rtlCol="0">
            <a:spAutoFit/>
          </a:bodyPr>
          <a:lstStyle/>
          <a:p>
            <a:pPr>
              <a:lnSpc>
                <a:spcPct val="130000"/>
              </a:lnSpc>
            </a:pPr>
            <a:r>
              <a:rPr lang="en-US" altLang="zh-CN" sz="1600" dirty="0">
                <a:latin typeface="Microsoft YaHei Light" panose="020B0502040204020203" pitchFamily="34" charset="-122"/>
                <a:ea typeface="Microsoft YaHei Light" panose="020B0502040204020203" pitchFamily="34" charset="-122"/>
              </a:rPr>
              <a:t>LEO</a:t>
            </a:r>
            <a:r>
              <a:rPr lang="zh-CN" altLang="en-US" sz="1600" dirty="0">
                <a:latin typeface="Microsoft YaHei Light" panose="020B0502040204020203" pitchFamily="34" charset="-122"/>
                <a:ea typeface="Microsoft YaHei Light" panose="020B0502040204020203" pitchFamily="34" charset="-122"/>
              </a:rPr>
              <a:t>卫星星座由</a:t>
            </a:r>
            <a:r>
              <a:rPr lang="en-US" altLang="zh-CN" sz="1600" dirty="0">
                <a:latin typeface="Microsoft YaHei Light" panose="020B0502040204020203" pitchFamily="34" charset="-122"/>
                <a:ea typeface="Microsoft YaHei Light" panose="020B0502040204020203" pitchFamily="34" charset="-122"/>
              </a:rPr>
              <a:t>8</a:t>
            </a:r>
            <a:r>
              <a:rPr lang="zh-CN" altLang="en-US" sz="1600" dirty="0">
                <a:latin typeface="Microsoft YaHei Light" panose="020B0502040204020203" pitchFamily="34" charset="-122"/>
                <a:ea typeface="Microsoft YaHei Light" panose="020B0502040204020203" pitchFamily="34" charset="-122"/>
              </a:rPr>
              <a:t>个平面和</a:t>
            </a:r>
            <a:r>
              <a:rPr lang="en-US" altLang="zh-CN" sz="1600" dirty="0">
                <a:latin typeface="Microsoft YaHei Light" panose="020B0502040204020203" pitchFamily="34" charset="-122"/>
                <a:ea typeface="Microsoft YaHei Light" panose="020B0502040204020203" pitchFamily="34" charset="-122"/>
              </a:rPr>
              <a:t>72</a:t>
            </a:r>
            <a:r>
              <a:rPr lang="zh-CN" altLang="en-US" sz="1600" dirty="0">
                <a:latin typeface="Microsoft YaHei Light" panose="020B0502040204020203" pitchFamily="34" charset="-122"/>
                <a:ea typeface="Microsoft YaHei Light" panose="020B0502040204020203" pitchFamily="34" charset="-122"/>
              </a:rPr>
              <a:t>个节点组成。</a:t>
            </a:r>
            <a:endParaRPr lang="en-US" altLang="zh-CN" sz="1600" dirty="0">
              <a:latin typeface="Microsoft YaHei Light" panose="020B0502040204020203" pitchFamily="34" charset="-122"/>
              <a:ea typeface="Microsoft YaHei Light" panose="020B0502040204020203" pitchFamily="34" charset="-122"/>
            </a:endParaRPr>
          </a:p>
          <a:p>
            <a:pPr>
              <a:lnSpc>
                <a:spcPct val="130000"/>
              </a:lnSpc>
            </a:pPr>
            <a:r>
              <a:rPr lang="zh-CN" altLang="en-US" sz="1600" dirty="0">
                <a:latin typeface="Microsoft YaHei Light" panose="020B0502040204020203" pitchFamily="34" charset="-122"/>
                <a:ea typeface="Microsoft YaHei Light" panose="020B0502040204020203" pitchFamily="34" charset="-122"/>
              </a:rPr>
              <a:t>控制器和超级控制器的处理能力分别设置为每秒</a:t>
            </a:r>
            <a:r>
              <a:rPr lang="en-US" altLang="zh-CN" sz="1600" dirty="0">
                <a:latin typeface="Microsoft YaHei Light" panose="020B0502040204020203" pitchFamily="34" charset="-122"/>
                <a:ea typeface="Microsoft YaHei Light" panose="020B0502040204020203" pitchFamily="34" charset="-122"/>
              </a:rPr>
              <a:t>4x103</a:t>
            </a:r>
            <a:r>
              <a:rPr lang="zh-CN" altLang="en-US" sz="1600" dirty="0">
                <a:latin typeface="Microsoft YaHei Light" panose="020B0502040204020203" pitchFamily="34" charset="-122"/>
                <a:ea typeface="Microsoft YaHei Light" panose="020B0502040204020203" pitchFamily="34" charset="-122"/>
              </a:rPr>
              <a:t>和</a:t>
            </a:r>
            <a:r>
              <a:rPr lang="en-US" altLang="zh-CN" sz="1600" dirty="0">
                <a:latin typeface="Microsoft YaHei Light" panose="020B0502040204020203" pitchFamily="34" charset="-122"/>
                <a:ea typeface="Microsoft YaHei Light" panose="020B0502040204020203" pitchFamily="34" charset="-122"/>
              </a:rPr>
              <a:t>5x103</a:t>
            </a:r>
            <a:r>
              <a:rPr lang="zh-CN" altLang="en-US" sz="1600" dirty="0">
                <a:latin typeface="Microsoft YaHei Light" panose="020B0502040204020203" pitchFamily="34" charset="-122"/>
                <a:ea typeface="Microsoft YaHei Light" panose="020B0502040204020203" pitchFamily="34" charset="-122"/>
              </a:rPr>
              <a:t>个请求。</a:t>
            </a:r>
          </a:p>
        </p:txBody>
      </p:sp>
      <p:sp>
        <p:nvSpPr>
          <p:cNvPr id="5" name="文本框 4">
            <a:extLst>
              <a:ext uri="{FF2B5EF4-FFF2-40B4-BE49-F238E27FC236}">
                <a16:creationId xmlns:a16="http://schemas.microsoft.com/office/drawing/2014/main" id="{A3A489F7-9309-44FF-898B-90F2D078A457}"/>
              </a:ext>
            </a:extLst>
          </p:cNvPr>
          <p:cNvSpPr txBox="1"/>
          <p:nvPr/>
        </p:nvSpPr>
        <p:spPr>
          <a:xfrm>
            <a:off x="813636" y="2650992"/>
            <a:ext cx="4008641" cy="3583738"/>
          </a:xfrm>
          <a:prstGeom prst="rect">
            <a:avLst/>
          </a:prstGeom>
          <a:noFill/>
        </p:spPr>
        <p:txBody>
          <a:bodyPr wrap="square" rtlCol="0">
            <a:spAutoFit/>
          </a:bodyPr>
          <a:lstStyle/>
          <a:p>
            <a:pPr>
              <a:lnSpc>
                <a:spcPct val="130000"/>
              </a:lnSpc>
            </a:pPr>
            <a:r>
              <a:rPr kumimoji="1" lang="zh-CN" altLang="en-US" sz="1600" dirty="0">
                <a:latin typeface="Microsoft YaHei Light" panose="020B0502040204020203" pitchFamily="34" charset="-122"/>
                <a:ea typeface="Microsoft YaHei Light" panose="020B0502040204020203" pitchFamily="34" charset="-122"/>
              </a:rPr>
              <a:t>对照组：</a:t>
            </a:r>
            <a:endParaRPr kumimoji="1" lang="en-US" altLang="zh-CN" sz="1600" dirty="0">
              <a:latin typeface="Microsoft YaHei Light" panose="020B0502040204020203" pitchFamily="34" charset="-122"/>
              <a:ea typeface="Microsoft YaHei Light" panose="020B0502040204020203" pitchFamily="34" charset="-122"/>
            </a:endParaRPr>
          </a:p>
          <a:p>
            <a:pPr marL="285750" indent="-285750">
              <a:lnSpc>
                <a:spcPct val="130000"/>
              </a:lnSpc>
              <a:buFont typeface="Arial" panose="020B0604020202020204" pitchFamily="34" charset="0"/>
              <a:buChar char="•"/>
            </a:pPr>
            <a:r>
              <a:rPr kumimoji="1" lang="en-US" altLang="zh-CN" sz="1600" dirty="0">
                <a:latin typeface="Microsoft YaHei Light" panose="020B0502040204020203" pitchFamily="34" charset="-122"/>
                <a:ea typeface="Microsoft YaHei Light" panose="020B0502040204020203" pitchFamily="34" charset="-122"/>
              </a:rPr>
              <a:t>FSTP</a:t>
            </a:r>
            <a:r>
              <a:rPr kumimoji="1" lang="zh-CN" altLang="en-US" sz="1600" dirty="0">
                <a:latin typeface="Microsoft YaHei Light" panose="020B0502040204020203" pitchFamily="34" charset="-122"/>
                <a:ea typeface="Microsoft YaHei Light" panose="020B0502040204020203" pitchFamily="34" charset="-122"/>
              </a:rPr>
              <a:t>将</a:t>
            </a:r>
            <a:r>
              <a:rPr kumimoji="1" lang="en-US" altLang="zh-CN" sz="1600" dirty="0">
                <a:latin typeface="Microsoft YaHei Light" panose="020B0502040204020203" pitchFamily="34" charset="-122"/>
                <a:ea typeface="Microsoft YaHei Light" panose="020B0502040204020203" pitchFamily="34" charset="-122"/>
              </a:rPr>
              <a:t>SDN</a:t>
            </a:r>
            <a:r>
              <a:rPr kumimoji="1" lang="zh-CN" altLang="en-US" sz="1600" dirty="0">
                <a:latin typeface="Microsoft YaHei Light" panose="020B0502040204020203" pitchFamily="34" charset="-122"/>
                <a:ea typeface="Microsoft YaHei Light" panose="020B0502040204020203" pitchFamily="34" charset="-122"/>
              </a:rPr>
              <a:t>控制器置于具有</a:t>
            </a:r>
            <a:r>
              <a:rPr kumimoji="1" lang="zh-CN" altLang="en-US" sz="1600" dirty="0">
                <a:solidFill>
                  <a:srgbClr val="FF0000"/>
                </a:solidFill>
                <a:latin typeface="Microsoft YaHei Light" panose="020B0502040204020203" pitchFamily="34" charset="-122"/>
                <a:ea typeface="Microsoft YaHei Light" panose="020B0502040204020203" pitchFamily="34" charset="-122"/>
              </a:rPr>
              <a:t>最小平均流量建立时间</a:t>
            </a:r>
            <a:r>
              <a:rPr kumimoji="1" lang="zh-CN" altLang="en-US" sz="1600" dirty="0">
                <a:latin typeface="Microsoft YaHei Light" panose="020B0502040204020203" pitchFamily="34" charset="-122"/>
                <a:ea typeface="Microsoft YaHei Light" panose="020B0502040204020203" pitchFamily="34" charset="-122"/>
              </a:rPr>
              <a:t>的</a:t>
            </a:r>
            <a:r>
              <a:rPr kumimoji="1" lang="en-US" altLang="zh-CN" sz="1600" dirty="0">
                <a:latin typeface="Microsoft YaHei Light" panose="020B0502040204020203" pitchFamily="34" charset="-122"/>
                <a:ea typeface="Microsoft YaHei Light" panose="020B0502040204020203" pitchFamily="34" charset="-122"/>
              </a:rPr>
              <a:t>LEO</a:t>
            </a:r>
            <a:r>
              <a:rPr kumimoji="1" lang="zh-CN" altLang="en-US" sz="1600" dirty="0">
                <a:latin typeface="Microsoft YaHei Light" panose="020B0502040204020203" pitchFamily="34" charset="-122"/>
                <a:ea typeface="Microsoft YaHei Light" panose="020B0502040204020203" pitchFamily="34" charset="-122"/>
              </a:rPr>
              <a:t>层，平均流量建立时间是通过</a:t>
            </a:r>
            <a:r>
              <a:rPr kumimoji="1" lang="en-US" altLang="zh-CN" sz="1600" dirty="0">
                <a:latin typeface="Microsoft YaHei Light" panose="020B0502040204020203" pitchFamily="34" charset="-122"/>
                <a:ea typeface="Microsoft YaHei Light" panose="020B0502040204020203" pitchFamily="34" charset="-122"/>
              </a:rPr>
              <a:t>controller</a:t>
            </a:r>
            <a:r>
              <a:rPr kumimoji="1" lang="zh-CN" altLang="en-US" sz="1600" dirty="0">
                <a:latin typeface="Microsoft YaHei Light" panose="020B0502040204020203" pitchFamily="34" charset="-122"/>
                <a:ea typeface="Microsoft YaHei Light" panose="020B0502040204020203" pitchFamily="34" charset="-122"/>
              </a:rPr>
              <a:t>和</a:t>
            </a:r>
            <a:r>
              <a:rPr kumimoji="1" lang="en-US" altLang="zh-CN" sz="1600" dirty="0">
                <a:latin typeface="Microsoft YaHei Light" panose="020B0502040204020203" pitchFamily="34" charset="-122"/>
                <a:ea typeface="Microsoft YaHei Light" panose="020B0502040204020203" pitchFamily="34" charset="-122"/>
              </a:rPr>
              <a:t>switch</a:t>
            </a:r>
            <a:r>
              <a:rPr kumimoji="1" lang="zh-CN" altLang="en-US" sz="1600" dirty="0">
                <a:latin typeface="Microsoft YaHei Light" panose="020B0502040204020203" pitchFamily="34" charset="-122"/>
                <a:ea typeface="Microsoft YaHei Light" panose="020B0502040204020203" pitchFamily="34" charset="-122"/>
              </a:rPr>
              <a:t>在路径上的传播延迟之和来计算的。</a:t>
            </a:r>
            <a:r>
              <a:rPr kumimoji="1" lang="en-US" altLang="zh-CN" sz="1600" dirty="0">
                <a:latin typeface="Microsoft YaHei Light" panose="020B0502040204020203" pitchFamily="34" charset="-122"/>
                <a:ea typeface="Microsoft YaHei Light" panose="020B0502040204020203" pitchFamily="34" charset="-122"/>
              </a:rPr>
              <a:t>controller</a:t>
            </a:r>
            <a:r>
              <a:rPr kumimoji="1" lang="zh-CN" altLang="en-US" sz="1600" dirty="0">
                <a:latin typeface="Microsoft YaHei Light" panose="020B0502040204020203" pitchFamily="34" charset="-122"/>
                <a:ea typeface="Microsoft YaHei Light" panose="020B0502040204020203" pitchFamily="34" charset="-122"/>
              </a:rPr>
              <a:t>的数量是固定的，必须提前指定。（</a:t>
            </a:r>
            <a:r>
              <a:rPr kumimoji="1" lang="zh-CN" altLang="en-US" sz="1600" dirty="0">
                <a:solidFill>
                  <a:srgbClr val="FF0000"/>
                </a:solidFill>
                <a:latin typeface="Microsoft YaHei Light" panose="020B0502040204020203" pitchFamily="34" charset="-122"/>
                <a:ea typeface="Microsoft YaHei Light" panose="020B0502040204020203" pitchFamily="34" charset="-122"/>
              </a:rPr>
              <a:t>仅考虑传播延迟，在卫星布署</a:t>
            </a:r>
            <a:r>
              <a:rPr kumimoji="1" lang="zh-CN" altLang="en-US" sz="1600" dirty="0">
                <a:latin typeface="Microsoft YaHei Light" panose="020B0502040204020203" pitchFamily="34" charset="-122"/>
                <a:ea typeface="Microsoft YaHei Light" panose="020B0502040204020203" pitchFamily="34" charset="-122"/>
              </a:rPr>
              <a:t>）</a:t>
            </a:r>
            <a:endParaRPr kumimoji="1" lang="en-US" altLang="zh-CN" sz="1600" dirty="0">
              <a:latin typeface="Microsoft YaHei Light" panose="020B0502040204020203" pitchFamily="34" charset="-122"/>
              <a:ea typeface="Microsoft YaHei Light" panose="020B0502040204020203" pitchFamily="34" charset="-122"/>
            </a:endParaRPr>
          </a:p>
          <a:p>
            <a:pPr marL="285750" indent="-285750">
              <a:lnSpc>
                <a:spcPct val="130000"/>
              </a:lnSpc>
              <a:buFont typeface="Arial" panose="020B0604020202020204" pitchFamily="34" charset="0"/>
              <a:buChar char="•"/>
            </a:pPr>
            <a:r>
              <a:rPr kumimoji="1" lang="en-US" altLang="zh-CN" sz="1600" dirty="0">
                <a:latin typeface="Microsoft YaHei Light" panose="020B0502040204020203" pitchFamily="34" charset="-122"/>
                <a:ea typeface="Microsoft YaHei Light" panose="020B0502040204020203" pitchFamily="34" charset="-122"/>
              </a:rPr>
              <a:t>SAA</a:t>
            </a:r>
            <a:r>
              <a:rPr kumimoji="1" lang="zh-CN" altLang="en-US" sz="1600" dirty="0">
                <a:latin typeface="Microsoft YaHei Light" panose="020B0502040204020203" pitchFamily="34" charset="-122"/>
                <a:ea typeface="Microsoft YaHei Light" panose="020B0502040204020203" pitchFamily="34" charset="-122"/>
              </a:rPr>
              <a:t>是基于模拟退火的算法，从地面上的一组位置确定控制器的位置，并以最小的传播延迟为</a:t>
            </a:r>
            <a:r>
              <a:rPr kumimoji="1" lang="en-US" altLang="zh-CN" sz="1600" dirty="0">
                <a:latin typeface="Microsoft YaHei Light" panose="020B0502040204020203" pitchFamily="34" charset="-122"/>
                <a:ea typeface="Microsoft YaHei Light" panose="020B0502040204020203" pitchFamily="34" charset="-122"/>
              </a:rPr>
              <a:t>controller</a:t>
            </a:r>
            <a:r>
              <a:rPr kumimoji="1" lang="zh-CN" altLang="en-US" sz="1600" dirty="0">
                <a:latin typeface="Microsoft YaHei Light" panose="020B0502040204020203" pitchFamily="34" charset="-122"/>
                <a:ea typeface="Microsoft YaHei Light" panose="020B0502040204020203" pitchFamily="34" charset="-122"/>
              </a:rPr>
              <a:t>分配</a:t>
            </a:r>
            <a:r>
              <a:rPr kumimoji="1" lang="en-US" altLang="zh-CN" sz="1600" dirty="0">
                <a:latin typeface="Microsoft YaHei Light" panose="020B0502040204020203" pitchFamily="34" charset="-122"/>
                <a:ea typeface="Microsoft YaHei Light" panose="020B0502040204020203" pitchFamily="34" charset="-122"/>
              </a:rPr>
              <a:t>switch</a:t>
            </a:r>
            <a:r>
              <a:rPr kumimoji="1" lang="zh-CN" altLang="en-US" sz="1600" dirty="0">
                <a:latin typeface="Microsoft YaHei Light" panose="020B0502040204020203" pitchFamily="34" charset="-122"/>
                <a:ea typeface="Microsoft YaHei Light" panose="020B0502040204020203" pitchFamily="34" charset="-122"/>
              </a:rPr>
              <a:t>。（</a:t>
            </a:r>
            <a:r>
              <a:rPr kumimoji="1" lang="zh-CN" altLang="en-US" sz="1600" dirty="0">
                <a:solidFill>
                  <a:srgbClr val="FF0000"/>
                </a:solidFill>
                <a:latin typeface="Microsoft YaHei Light" panose="020B0502040204020203" pitchFamily="34" charset="-122"/>
                <a:ea typeface="Microsoft YaHei Light" panose="020B0502040204020203" pitchFamily="34" charset="-122"/>
              </a:rPr>
              <a:t>仅考虑传播延迟，在地面部署</a:t>
            </a:r>
            <a:r>
              <a:rPr kumimoji="1" lang="zh-CN" altLang="en-US" sz="1600" dirty="0">
                <a:latin typeface="Microsoft YaHei Light" panose="020B0502040204020203" pitchFamily="34" charset="-122"/>
                <a:ea typeface="Microsoft YaHei Light" panose="020B0502040204020203" pitchFamily="34" charset="-122"/>
              </a:rPr>
              <a:t>）</a:t>
            </a:r>
          </a:p>
        </p:txBody>
      </p:sp>
      <p:sp>
        <p:nvSpPr>
          <p:cNvPr id="6" name="文本框 5">
            <a:extLst>
              <a:ext uri="{FF2B5EF4-FFF2-40B4-BE49-F238E27FC236}">
                <a16:creationId xmlns:a16="http://schemas.microsoft.com/office/drawing/2014/main" id="{FD86C443-353E-4C97-A0A3-3BC3C8DC1ECF}"/>
              </a:ext>
            </a:extLst>
          </p:cNvPr>
          <p:cNvSpPr txBox="1"/>
          <p:nvPr/>
        </p:nvSpPr>
        <p:spPr>
          <a:xfrm>
            <a:off x="5738742" y="3077525"/>
            <a:ext cx="5015883" cy="626646"/>
          </a:xfrm>
          <a:prstGeom prst="rect">
            <a:avLst/>
          </a:prstGeom>
          <a:noFill/>
        </p:spPr>
        <p:txBody>
          <a:bodyPr wrap="square" rtlCol="0">
            <a:spAutoFit/>
          </a:bodyPr>
          <a:lstStyle/>
          <a:p>
            <a:pPr>
              <a:lnSpc>
                <a:spcPct val="130000"/>
              </a:lnSpc>
            </a:pPr>
            <a:r>
              <a:rPr lang="zh-CN" altLang="en-US" sz="1400" dirty="0">
                <a:latin typeface="Microsoft YaHei Light" panose="020B0502040204020203" pitchFamily="34" charset="-122"/>
                <a:ea typeface="Microsoft YaHei Light" panose="020B0502040204020203" pitchFamily="34" charset="-122"/>
              </a:rPr>
              <a:t>结果表明，</a:t>
            </a:r>
            <a:r>
              <a:rPr lang="en-US" altLang="zh-CN" sz="1400" dirty="0">
                <a:latin typeface="Microsoft YaHei Light" panose="020B0502040204020203" pitchFamily="34" charset="-122"/>
                <a:ea typeface="Microsoft YaHei Light" panose="020B0502040204020203" pitchFamily="34" charset="-122"/>
              </a:rPr>
              <a:t>CCPA</a:t>
            </a:r>
            <a:r>
              <a:rPr lang="zh-CN" altLang="en-US" sz="1400" dirty="0">
                <a:latin typeface="Microsoft YaHei Light" panose="020B0502040204020203" pitchFamily="34" charset="-122"/>
                <a:ea typeface="Microsoft YaHei Light" panose="020B0502040204020203" pitchFamily="34" charset="-122"/>
              </a:rPr>
              <a:t>算法通过</a:t>
            </a:r>
            <a:r>
              <a:rPr lang="zh-CN" altLang="en-US" sz="1400" dirty="0">
                <a:solidFill>
                  <a:srgbClr val="FF0000"/>
                </a:solidFill>
                <a:latin typeface="Microsoft YaHei Light" panose="020B0502040204020203" pitchFamily="34" charset="-122"/>
                <a:ea typeface="Microsoft YaHei Light" panose="020B0502040204020203" pitchFamily="34" charset="-122"/>
              </a:rPr>
              <a:t>改变管理节点的数量</a:t>
            </a:r>
            <a:r>
              <a:rPr lang="zh-CN" altLang="en-US" sz="1400" dirty="0">
                <a:latin typeface="Microsoft YaHei Light" panose="020B0502040204020203" pitchFamily="34" charset="-122"/>
                <a:ea typeface="Microsoft YaHei Light" panose="020B0502040204020203" pitchFamily="34" charset="-122"/>
              </a:rPr>
              <a:t>，能够很好地</a:t>
            </a:r>
            <a:r>
              <a:rPr lang="zh-CN" altLang="en-US" sz="1400" dirty="0">
                <a:solidFill>
                  <a:srgbClr val="FF0000"/>
                </a:solidFill>
                <a:latin typeface="Microsoft YaHei Light" panose="020B0502040204020203" pitchFamily="34" charset="-122"/>
                <a:ea typeface="Microsoft YaHei Light" panose="020B0502040204020203" pitchFamily="34" charset="-122"/>
              </a:rPr>
              <a:t>适应网络拓扑的动态变化和流量负荷的波动</a:t>
            </a:r>
            <a:r>
              <a:rPr lang="zh-CN" altLang="en-US" sz="1400" dirty="0">
                <a:latin typeface="Microsoft YaHei Light" panose="020B0502040204020203" pitchFamily="34" charset="-122"/>
                <a:ea typeface="Microsoft YaHei Light" panose="020B0502040204020203" pitchFamily="34" charset="-122"/>
              </a:rPr>
              <a:t>。</a:t>
            </a:r>
            <a:endParaRPr kumimoji="1" lang="zh-CN" altLang="en-US" sz="1050" dirty="0">
              <a:latin typeface="Microsoft YaHei Light" panose="020B0502040204020203" pitchFamily="34" charset="-122"/>
              <a:ea typeface="Microsoft YaHei Light" panose="020B0502040204020203" pitchFamily="34" charset="-122"/>
            </a:endParaRPr>
          </a:p>
        </p:txBody>
      </p:sp>
      <p:pic>
        <p:nvPicPr>
          <p:cNvPr id="7" name="图片 6">
            <a:extLst>
              <a:ext uri="{FF2B5EF4-FFF2-40B4-BE49-F238E27FC236}">
                <a16:creationId xmlns:a16="http://schemas.microsoft.com/office/drawing/2014/main" id="{2D653E73-4BED-4C32-99F2-A6BE5D2531A1}"/>
              </a:ext>
            </a:extLst>
          </p:cNvPr>
          <p:cNvPicPr>
            <a:picLocks noChangeAspect="1"/>
          </p:cNvPicPr>
          <p:nvPr/>
        </p:nvPicPr>
        <p:blipFill>
          <a:blip r:embed="rId7"/>
          <a:stretch>
            <a:fillRect/>
          </a:stretch>
        </p:blipFill>
        <p:spPr>
          <a:xfrm>
            <a:off x="5786899" y="959991"/>
            <a:ext cx="4919571" cy="2072563"/>
          </a:xfrm>
          <a:prstGeom prst="rect">
            <a:avLst/>
          </a:prstGeom>
        </p:spPr>
      </p:pic>
      <p:sp>
        <p:nvSpPr>
          <p:cNvPr id="21" name="文本框 20">
            <a:extLst>
              <a:ext uri="{FF2B5EF4-FFF2-40B4-BE49-F238E27FC236}">
                <a16:creationId xmlns:a16="http://schemas.microsoft.com/office/drawing/2014/main" id="{1453AF19-FF10-4EDF-ADE4-DB2A178894E9}"/>
              </a:ext>
            </a:extLst>
          </p:cNvPr>
          <p:cNvSpPr txBox="1"/>
          <p:nvPr/>
        </p:nvSpPr>
        <p:spPr>
          <a:xfrm>
            <a:off x="5698119" y="5295424"/>
            <a:ext cx="2189590" cy="1186800"/>
          </a:xfrm>
          <a:prstGeom prst="rect">
            <a:avLst/>
          </a:prstGeom>
          <a:noFill/>
        </p:spPr>
        <p:txBody>
          <a:bodyPr wrap="square" rtlCol="0">
            <a:spAutoFit/>
          </a:bodyPr>
          <a:lstStyle/>
          <a:p>
            <a:pPr>
              <a:lnSpc>
                <a:spcPct val="130000"/>
              </a:lnSpc>
            </a:pPr>
            <a:r>
              <a:rPr lang="zh-CN" altLang="en-US" sz="1400" dirty="0">
                <a:latin typeface="Microsoft YaHei Light" panose="020B0502040204020203" pitchFamily="34" charset="-122"/>
                <a:ea typeface="Microsoft YaHei Light" panose="020B0502040204020203" pitchFamily="34" charset="-122"/>
              </a:rPr>
              <a:t>平均响应时间</a:t>
            </a:r>
            <a:r>
              <a:rPr lang="en-US" altLang="zh-CN" sz="1400" dirty="0">
                <a:latin typeface="Microsoft YaHei Light" panose="020B0502040204020203" pitchFamily="34" charset="-122"/>
                <a:ea typeface="Microsoft YaHei Light" panose="020B0502040204020203" pitchFamily="34" charset="-122"/>
              </a:rPr>
              <a:t>:</a:t>
            </a:r>
          </a:p>
          <a:p>
            <a:pPr>
              <a:lnSpc>
                <a:spcPct val="130000"/>
              </a:lnSpc>
            </a:pPr>
            <a:r>
              <a:rPr lang="en-US" altLang="zh-CN" sz="1400" dirty="0">
                <a:latin typeface="Microsoft YaHei Light" panose="020B0502040204020203" pitchFamily="34" charset="-122"/>
                <a:ea typeface="Microsoft YaHei Light" panose="020B0502040204020203" pitchFamily="34" charset="-122"/>
              </a:rPr>
              <a:t>FSTP</a:t>
            </a:r>
            <a:r>
              <a:rPr lang="zh-CN" altLang="en-US" sz="1400" dirty="0">
                <a:latin typeface="Microsoft YaHei Light" panose="020B0502040204020203" pitchFamily="34" charset="-122"/>
                <a:ea typeface="Microsoft YaHei Light" panose="020B0502040204020203" pitchFamily="34" charset="-122"/>
              </a:rPr>
              <a:t>和</a:t>
            </a:r>
            <a:r>
              <a:rPr lang="en-US" altLang="zh-CN" sz="1400" dirty="0">
                <a:latin typeface="Microsoft YaHei Light" panose="020B0502040204020203" pitchFamily="34" charset="-122"/>
                <a:ea typeface="Microsoft YaHei Light" panose="020B0502040204020203" pitchFamily="34" charset="-122"/>
              </a:rPr>
              <a:t>SAA</a:t>
            </a:r>
            <a:r>
              <a:rPr lang="zh-CN" altLang="en-US" sz="1400" dirty="0">
                <a:latin typeface="Microsoft YaHei Light" panose="020B0502040204020203" pitchFamily="34" charset="-122"/>
                <a:ea typeface="Microsoft YaHei Light" panose="020B0502040204020203" pitchFamily="34" charset="-122"/>
              </a:rPr>
              <a:t>的平均响应时间随着时间的增加而增加，而</a:t>
            </a:r>
            <a:r>
              <a:rPr lang="en-US" altLang="zh-CN" sz="1400" dirty="0">
                <a:latin typeface="Microsoft YaHei Light" panose="020B0502040204020203" pitchFamily="34" charset="-122"/>
                <a:ea typeface="Microsoft YaHei Light" panose="020B0502040204020203" pitchFamily="34" charset="-122"/>
              </a:rPr>
              <a:t>CCPA</a:t>
            </a:r>
            <a:r>
              <a:rPr lang="zh-CN" altLang="en-US" sz="1400" dirty="0">
                <a:latin typeface="Microsoft YaHei Light" panose="020B0502040204020203" pitchFamily="34" charset="-122"/>
                <a:ea typeface="Microsoft YaHei Light" panose="020B0502040204020203" pitchFamily="34" charset="-122"/>
              </a:rPr>
              <a:t>保持稳定。</a:t>
            </a:r>
            <a:endParaRPr kumimoji="1" lang="zh-CN" altLang="en-US" sz="1050" dirty="0">
              <a:latin typeface="Microsoft YaHei Light" panose="020B0502040204020203" pitchFamily="34" charset="-122"/>
              <a:ea typeface="Microsoft YaHei Light" panose="020B0502040204020203" pitchFamily="34" charset="-122"/>
            </a:endParaRPr>
          </a:p>
        </p:txBody>
      </p:sp>
      <p:pic>
        <p:nvPicPr>
          <p:cNvPr id="8" name="图片 7">
            <a:extLst>
              <a:ext uri="{FF2B5EF4-FFF2-40B4-BE49-F238E27FC236}">
                <a16:creationId xmlns:a16="http://schemas.microsoft.com/office/drawing/2014/main" id="{992A861F-DF46-4354-BBC3-98178E4029EC}"/>
              </a:ext>
            </a:extLst>
          </p:cNvPr>
          <p:cNvPicPr>
            <a:picLocks noChangeAspect="1"/>
          </p:cNvPicPr>
          <p:nvPr/>
        </p:nvPicPr>
        <p:blipFill>
          <a:blip r:embed="rId8"/>
          <a:stretch>
            <a:fillRect/>
          </a:stretch>
        </p:blipFill>
        <p:spPr>
          <a:xfrm>
            <a:off x="5942930" y="3681078"/>
            <a:ext cx="1971284" cy="1666631"/>
          </a:xfrm>
          <a:prstGeom prst="rect">
            <a:avLst/>
          </a:prstGeom>
        </p:spPr>
      </p:pic>
      <p:pic>
        <p:nvPicPr>
          <p:cNvPr id="9" name="图片 8">
            <a:extLst>
              <a:ext uri="{FF2B5EF4-FFF2-40B4-BE49-F238E27FC236}">
                <a16:creationId xmlns:a16="http://schemas.microsoft.com/office/drawing/2014/main" id="{2C558C4A-C109-487F-A910-6DC7F85B3847}"/>
              </a:ext>
            </a:extLst>
          </p:cNvPr>
          <p:cNvPicPr>
            <a:picLocks noChangeAspect="1"/>
          </p:cNvPicPr>
          <p:nvPr/>
        </p:nvPicPr>
        <p:blipFill>
          <a:blip r:embed="rId9"/>
          <a:stretch>
            <a:fillRect/>
          </a:stretch>
        </p:blipFill>
        <p:spPr>
          <a:xfrm>
            <a:off x="8406483" y="3663000"/>
            <a:ext cx="2077204" cy="1606654"/>
          </a:xfrm>
          <a:prstGeom prst="rect">
            <a:avLst/>
          </a:prstGeom>
        </p:spPr>
      </p:pic>
      <p:sp>
        <p:nvSpPr>
          <p:cNvPr id="36" name="文本框 35">
            <a:extLst>
              <a:ext uri="{FF2B5EF4-FFF2-40B4-BE49-F238E27FC236}">
                <a16:creationId xmlns:a16="http://schemas.microsoft.com/office/drawing/2014/main" id="{B8201343-DA1F-4249-AF20-57C6BA8EAB3C}"/>
              </a:ext>
            </a:extLst>
          </p:cNvPr>
          <p:cNvSpPr txBox="1"/>
          <p:nvPr/>
        </p:nvSpPr>
        <p:spPr>
          <a:xfrm>
            <a:off x="8036197" y="5285677"/>
            <a:ext cx="3484150" cy="1186800"/>
          </a:xfrm>
          <a:prstGeom prst="rect">
            <a:avLst/>
          </a:prstGeom>
          <a:noFill/>
        </p:spPr>
        <p:txBody>
          <a:bodyPr wrap="square" rtlCol="0">
            <a:spAutoFit/>
          </a:bodyPr>
          <a:lstStyle/>
          <a:p>
            <a:pPr>
              <a:lnSpc>
                <a:spcPct val="130000"/>
              </a:lnSpc>
            </a:pPr>
            <a:r>
              <a:rPr lang="zh-CN" altLang="en-US" sz="1400" dirty="0">
                <a:latin typeface="Microsoft YaHei Light" panose="020B0502040204020203" pitchFamily="34" charset="-122"/>
                <a:ea typeface="Microsoft YaHei Light" panose="020B0502040204020203" pitchFamily="34" charset="-122"/>
              </a:rPr>
              <a:t>不同流量负荷下的响应时间：随着流量负荷增大</a:t>
            </a:r>
            <a:r>
              <a:rPr lang="en-US" altLang="zh-CN" sz="1400" dirty="0">
                <a:latin typeface="Microsoft YaHei Light" panose="020B0502040204020203" pitchFamily="34" charset="-122"/>
                <a:ea typeface="Microsoft YaHei Light" panose="020B0502040204020203" pitchFamily="34" charset="-122"/>
              </a:rPr>
              <a:t>CCPA</a:t>
            </a:r>
            <a:r>
              <a:rPr lang="zh-CN" altLang="en-US" sz="1400" dirty="0">
                <a:latin typeface="Microsoft YaHei Light" panose="020B0502040204020203" pitchFamily="34" charset="-122"/>
                <a:ea typeface="Microsoft YaHei Light" panose="020B0502040204020203" pitchFamily="34" charset="-122"/>
              </a:rPr>
              <a:t>的平均响应时间略有增加，而</a:t>
            </a:r>
            <a:r>
              <a:rPr lang="en-US" altLang="zh-CN" sz="1400" dirty="0">
                <a:latin typeface="Microsoft YaHei Light" panose="020B0502040204020203" pitchFamily="34" charset="-122"/>
                <a:ea typeface="Microsoft YaHei Light" panose="020B0502040204020203" pitchFamily="34" charset="-122"/>
              </a:rPr>
              <a:t>SAA </a:t>
            </a:r>
            <a:r>
              <a:rPr lang="zh-CN" altLang="en-US" sz="1400" dirty="0">
                <a:latin typeface="Microsoft YaHei Light" panose="020B0502040204020203" pitchFamily="34" charset="-122"/>
                <a:ea typeface="Microsoft YaHei Light" panose="020B0502040204020203" pitchFamily="34" charset="-122"/>
              </a:rPr>
              <a:t>的平均响应时间急剧增加，说明</a:t>
            </a:r>
            <a:r>
              <a:rPr lang="en-US" altLang="zh-CN" sz="1400" dirty="0">
                <a:latin typeface="Microsoft YaHei Light" panose="020B0502040204020203" pitchFamily="34" charset="-122"/>
                <a:ea typeface="Microsoft YaHei Light" panose="020B0502040204020203" pitchFamily="34" charset="-122"/>
              </a:rPr>
              <a:t>CCPA</a:t>
            </a:r>
            <a:r>
              <a:rPr lang="zh-CN" altLang="en-US" sz="1400" dirty="0">
                <a:latin typeface="Microsoft YaHei Light" panose="020B0502040204020203" pitchFamily="34" charset="-122"/>
                <a:ea typeface="Microsoft YaHei Light" panose="020B0502040204020203" pitchFamily="34" charset="-122"/>
              </a:rPr>
              <a:t>能够更好地适应变化的流量负载。</a:t>
            </a:r>
            <a:endParaRPr kumimoji="1" lang="zh-CN" altLang="en-US" sz="1050" dirty="0">
              <a:latin typeface="Microsoft YaHei Light" panose="020B0502040204020203" pitchFamily="34" charset="-122"/>
              <a:ea typeface="Microsoft YaHei Light" panose="020B0502040204020203" pitchFamily="34" charset="-122"/>
            </a:endParaRPr>
          </a:p>
        </p:txBody>
      </p:sp>
      <p:sp>
        <p:nvSpPr>
          <p:cNvPr id="22" name="流程图: 延期 21">
            <a:extLst>
              <a:ext uri="{FF2B5EF4-FFF2-40B4-BE49-F238E27FC236}">
                <a16:creationId xmlns:a16="http://schemas.microsoft.com/office/drawing/2014/main" id="{BAEFDFBB-B534-4FDD-9E73-9C7BE525B825}"/>
              </a:ext>
            </a:extLst>
          </p:cNvPr>
          <p:cNvSpPr/>
          <p:nvPr/>
        </p:nvSpPr>
        <p:spPr>
          <a:xfrm flipH="1">
            <a:off x="11644604" y="5559031"/>
            <a:ext cx="544378" cy="524232"/>
          </a:xfrm>
          <a:prstGeom prst="flowChartDelay">
            <a:avLst/>
          </a:prstGeom>
          <a:solidFill>
            <a:srgbClr val="D217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9</a:t>
            </a:r>
            <a:endParaRPr lang="zh-CN" altLang="en-US" dirty="0"/>
          </a:p>
        </p:txBody>
      </p:sp>
      <p:sp>
        <p:nvSpPr>
          <p:cNvPr id="3" name="文本框 2">
            <a:extLst>
              <a:ext uri="{FF2B5EF4-FFF2-40B4-BE49-F238E27FC236}">
                <a16:creationId xmlns:a16="http://schemas.microsoft.com/office/drawing/2014/main" id="{91CD39F3-E814-440B-A6DD-ECC9CC04AFFF}"/>
              </a:ext>
            </a:extLst>
          </p:cNvPr>
          <p:cNvSpPr txBox="1"/>
          <p:nvPr/>
        </p:nvSpPr>
        <p:spPr>
          <a:xfrm>
            <a:off x="4101483" y="1091925"/>
            <a:ext cx="1756438" cy="345094"/>
          </a:xfrm>
          <a:prstGeom prst="rect">
            <a:avLst/>
          </a:prstGeom>
          <a:noFill/>
        </p:spPr>
        <p:txBody>
          <a:bodyPr wrap="square" rtlCol="0">
            <a:spAutoFit/>
          </a:bodyPr>
          <a:lstStyle/>
          <a:p>
            <a:pPr marL="742950" lvl="1" indent="-285750" algn="ctr">
              <a:lnSpc>
                <a:spcPct val="130000"/>
              </a:lnSpc>
              <a:buFont typeface="Wingdings" panose="05000000000000000000" pitchFamily="2" charset="2"/>
              <a:buChar char="l"/>
            </a:pPr>
            <a:r>
              <a:rPr kumimoji="1" lang="en-US" altLang="zh-CN" sz="1400" dirty="0">
                <a:latin typeface="微软雅黑" panose="020B0503020204020204" pitchFamily="34" charset="-122"/>
                <a:ea typeface="微软雅黑" panose="020B0503020204020204" pitchFamily="34" charset="-122"/>
              </a:rPr>
              <a:t>CCPA</a:t>
            </a:r>
            <a:r>
              <a:rPr kumimoji="1" lang="zh-CN" altLang="en-US" sz="1400" dirty="0">
                <a:latin typeface="微软雅黑" panose="020B0503020204020204" pitchFamily="34" charset="-122"/>
                <a:ea typeface="微软雅黑" panose="020B0503020204020204" pitchFamily="34" charset="-122"/>
              </a:rPr>
              <a:t>性能</a:t>
            </a:r>
          </a:p>
        </p:txBody>
      </p:sp>
      <p:sp>
        <p:nvSpPr>
          <p:cNvPr id="34" name="文本框 33">
            <a:extLst>
              <a:ext uri="{FF2B5EF4-FFF2-40B4-BE49-F238E27FC236}">
                <a16:creationId xmlns:a16="http://schemas.microsoft.com/office/drawing/2014/main" id="{F118063E-7606-4B35-B36C-2EC5E1C9644B}"/>
              </a:ext>
            </a:extLst>
          </p:cNvPr>
          <p:cNvSpPr txBox="1"/>
          <p:nvPr/>
        </p:nvSpPr>
        <p:spPr>
          <a:xfrm>
            <a:off x="4294609" y="3726106"/>
            <a:ext cx="1648321" cy="625171"/>
          </a:xfrm>
          <a:prstGeom prst="rect">
            <a:avLst/>
          </a:prstGeom>
          <a:noFill/>
        </p:spPr>
        <p:txBody>
          <a:bodyPr wrap="square" rtlCol="0">
            <a:spAutoFit/>
          </a:bodyPr>
          <a:lstStyle/>
          <a:p>
            <a:pPr marL="742950" lvl="1" indent="-285750" algn="ctr">
              <a:lnSpc>
                <a:spcPct val="130000"/>
              </a:lnSpc>
              <a:buFont typeface="Wingdings" panose="05000000000000000000" pitchFamily="2" charset="2"/>
              <a:buChar char="l"/>
            </a:pPr>
            <a:r>
              <a:rPr kumimoji="1" lang="zh-CN" altLang="en-US" sz="1400" dirty="0">
                <a:latin typeface="微软雅黑" panose="020B0503020204020204" pitchFamily="34" charset="-122"/>
                <a:ea typeface="微软雅黑" panose="020B0503020204020204" pitchFamily="34" charset="-122"/>
              </a:rPr>
              <a:t>平均响应时间</a:t>
            </a:r>
          </a:p>
        </p:txBody>
      </p:sp>
    </p:spTree>
    <p:extLst>
      <p:ext uri="{BB962C8B-B14F-4D97-AF65-F5344CB8AC3E}">
        <p14:creationId xmlns:p14="http://schemas.microsoft.com/office/powerpoint/2010/main" val="31450985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pSp>
        <p:nvGrpSpPr>
          <p:cNvPr id="23" name="组合 22">
            <a:extLst>
              <a:ext uri="{FF2B5EF4-FFF2-40B4-BE49-F238E27FC236}">
                <a16:creationId xmlns:a16="http://schemas.microsoft.com/office/drawing/2014/main" id="{8A7824B1-D31B-B249-B2AD-2D3A1EE8BF02}"/>
              </a:ext>
            </a:extLst>
          </p:cNvPr>
          <p:cNvGrpSpPr/>
          <p:nvPr/>
        </p:nvGrpSpPr>
        <p:grpSpPr>
          <a:xfrm>
            <a:off x="0" y="-1"/>
            <a:ext cx="12192000" cy="6858002"/>
            <a:chOff x="0" y="-1"/>
            <a:chExt cx="12192000" cy="6858002"/>
          </a:xfrm>
        </p:grpSpPr>
        <p:sp>
          <p:nvSpPr>
            <p:cNvPr id="24" name="矩形 23">
              <a:extLst>
                <a:ext uri="{FF2B5EF4-FFF2-40B4-BE49-F238E27FC236}">
                  <a16:creationId xmlns:a16="http://schemas.microsoft.com/office/drawing/2014/main" id="{5C26AA11-D0CF-B542-A3F3-05573CE7EC26}"/>
                </a:ext>
              </a:extLst>
            </p:cNvPr>
            <p:cNvSpPr/>
            <p:nvPr/>
          </p:nvSpPr>
          <p:spPr>
            <a:xfrm>
              <a:off x="0" y="-1"/>
              <a:ext cx="12192000" cy="706266"/>
            </a:xfrm>
            <a:prstGeom prst="rect">
              <a:avLst/>
            </a:prstGeom>
            <a:gradFill>
              <a:gsLst>
                <a:gs pos="0">
                  <a:srgbClr val="C00000"/>
                </a:gs>
                <a:gs pos="100000">
                  <a:srgbClr val="C00000">
                    <a:lumMod val="94000"/>
                    <a:lumOff val="6000"/>
                    <a:alpha val="8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25" name="矩形 24">
              <a:extLst>
                <a:ext uri="{FF2B5EF4-FFF2-40B4-BE49-F238E27FC236}">
                  <a16:creationId xmlns:a16="http://schemas.microsoft.com/office/drawing/2014/main" id="{2EDC1930-A11A-3048-BD77-8FE5366AC500}"/>
                </a:ext>
              </a:extLst>
            </p:cNvPr>
            <p:cNvSpPr/>
            <p:nvPr/>
          </p:nvSpPr>
          <p:spPr>
            <a:xfrm>
              <a:off x="0" y="708047"/>
              <a:ext cx="12192000" cy="132378"/>
            </a:xfrm>
            <a:prstGeom prst="rect">
              <a:avLst/>
            </a:prstGeom>
            <a:gradFill>
              <a:gsLst>
                <a:gs pos="0">
                  <a:srgbClr val="C00000">
                    <a:alpha val="32000"/>
                  </a:srgbClr>
                </a:gs>
                <a:gs pos="100000">
                  <a:srgbClr val="C00000">
                    <a:lumMod val="94000"/>
                    <a:lumOff val="6000"/>
                    <a:alpha val="2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29" name="矩形 28">
              <a:extLst>
                <a:ext uri="{FF2B5EF4-FFF2-40B4-BE49-F238E27FC236}">
                  <a16:creationId xmlns:a16="http://schemas.microsoft.com/office/drawing/2014/main" id="{341D4E01-AC3D-7348-BC67-0C9D9C61F627}"/>
                </a:ext>
              </a:extLst>
            </p:cNvPr>
            <p:cNvSpPr/>
            <p:nvPr/>
          </p:nvSpPr>
          <p:spPr>
            <a:xfrm>
              <a:off x="0" y="6453336"/>
              <a:ext cx="12192000" cy="404665"/>
            </a:xfrm>
            <a:prstGeom prst="rect">
              <a:avLst/>
            </a:prstGeom>
            <a:gradFill>
              <a:gsLst>
                <a:gs pos="0">
                  <a:srgbClr val="C00000"/>
                </a:gs>
                <a:gs pos="100000">
                  <a:srgbClr val="C00000">
                    <a:lumMod val="94000"/>
                    <a:lumOff val="6000"/>
                    <a:alpha val="8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grpSp>
      <p:grpSp>
        <p:nvGrpSpPr>
          <p:cNvPr id="30" name="组合 29">
            <a:extLst>
              <a:ext uri="{FF2B5EF4-FFF2-40B4-BE49-F238E27FC236}">
                <a16:creationId xmlns:a16="http://schemas.microsoft.com/office/drawing/2014/main" id="{70E065E9-2892-8143-B710-D03108BCA23A}"/>
              </a:ext>
            </a:extLst>
          </p:cNvPr>
          <p:cNvGrpSpPr/>
          <p:nvPr/>
        </p:nvGrpSpPr>
        <p:grpSpPr>
          <a:xfrm>
            <a:off x="133400" y="140547"/>
            <a:ext cx="11901234" cy="6795389"/>
            <a:chOff x="133400" y="140547"/>
            <a:chExt cx="11901234" cy="6795389"/>
          </a:xfrm>
        </p:grpSpPr>
        <p:pic>
          <p:nvPicPr>
            <p:cNvPr id="31" name="图片 30">
              <a:extLst>
                <a:ext uri="{FF2B5EF4-FFF2-40B4-BE49-F238E27FC236}">
                  <a16:creationId xmlns:a16="http://schemas.microsoft.com/office/drawing/2014/main" id="{87E02588-0200-9B4C-AD66-3FFD77D2E5A9}"/>
                </a:ext>
              </a:extLst>
            </p:cNvPr>
            <p:cNvPicPr>
              <a:picLocks noChangeAspect="1"/>
            </p:cNvPicPr>
            <p:nvPr/>
          </p:nvPicPr>
          <p:blipFill>
            <a:blip r:embed="rId4" cstate="screen">
              <a:alphaModFix amt="70000"/>
              <a:extLst>
                <a:ext uri="{28A0092B-C50C-407E-A947-70E740481C1C}">
                  <a14:useLocalDpi xmlns:a14="http://schemas.microsoft.com/office/drawing/2010/main"/>
                </a:ext>
              </a:extLst>
            </a:blip>
            <a:stretch>
              <a:fillRect/>
            </a:stretch>
          </p:blipFill>
          <p:spPr>
            <a:xfrm>
              <a:off x="9840416" y="140547"/>
              <a:ext cx="2031325" cy="403124"/>
            </a:xfrm>
            <a:prstGeom prst="rect">
              <a:avLst/>
            </a:prstGeom>
          </p:spPr>
        </p:pic>
        <p:pic>
          <p:nvPicPr>
            <p:cNvPr id="32" name="图片 31">
              <a:extLst>
                <a:ext uri="{FF2B5EF4-FFF2-40B4-BE49-F238E27FC236}">
                  <a16:creationId xmlns:a16="http://schemas.microsoft.com/office/drawing/2014/main" id="{CD231B8D-55CC-A249-8FE4-F7AA5293427A}"/>
                </a:ext>
              </a:extLst>
            </p:cNvPr>
            <p:cNvPicPr>
              <a:picLocks noChangeAspect="1"/>
            </p:cNvPicPr>
            <p:nvPr/>
          </p:nvPicPr>
          <p:blipFill>
            <a:blip r:embed="rId5" cstate="screen">
              <a:alphaModFix amt="50000"/>
              <a:extLst>
                <a:ext uri="{28A0092B-C50C-407E-A947-70E740481C1C}">
                  <a14:useLocalDpi xmlns:a14="http://schemas.microsoft.com/office/drawing/2010/main"/>
                </a:ext>
              </a:extLst>
            </a:blip>
            <a:stretch>
              <a:fillRect/>
            </a:stretch>
          </p:blipFill>
          <p:spPr>
            <a:xfrm>
              <a:off x="8996245" y="6572902"/>
              <a:ext cx="3038389" cy="185483"/>
            </a:xfrm>
            <a:prstGeom prst="rect">
              <a:avLst/>
            </a:prstGeom>
          </p:spPr>
        </p:pic>
        <p:pic>
          <p:nvPicPr>
            <p:cNvPr id="33" name="图片 32" descr="图片包含 游戏机, 画, 钟表&#10;&#10;描述已自动生成">
              <a:extLst>
                <a:ext uri="{FF2B5EF4-FFF2-40B4-BE49-F238E27FC236}">
                  <a16:creationId xmlns:a16="http://schemas.microsoft.com/office/drawing/2014/main" id="{088885D7-6C21-2B48-9D2D-A1C5DE4BB087}"/>
                </a:ext>
              </a:extLst>
            </p:cNvPr>
            <p:cNvPicPr>
              <a:picLocks noChangeAspect="1"/>
            </p:cNvPicPr>
            <p:nvPr/>
          </p:nvPicPr>
          <p:blipFill>
            <a:blip r:embed="rId6"/>
            <a:stretch>
              <a:fillRect/>
            </a:stretch>
          </p:blipFill>
          <p:spPr>
            <a:xfrm>
              <a:off x="133400" y="6453336"/>
              <a:ext cx="2362200" cy="482600"/>
            </a:xfrm>
            <a:prstGeom prst="rect">
              <a:avLst/>
            </a:prstGeom>
          </p:spPr>
        </p:pic>
      </p:grpSp>
      <p:sp>
        <p:nvSpPr>
          <p:cNvPr id="26" name="文本框 25">
            <a:extLst>
              <a:ext uri="{FF2B5EF4-FFF2-40B4-BE49-F238E27FC236}">
                <a16:creationId xmlns:a16="http://schemas.microsoft.com/office/drawing/2014/main" id="{82F18CD3-DE75-C848-9FBA-320AB9E7D598}"/>
              </a:ext>
            </a:extLst>
          </p:cNvPr>
          <p:cNvSpPr txBox="1"/>
          <p:nvPr/>
        </p:nvSpPr>
        <p:spPr>
          <a:xfrm>
            <a:off x="175107" y="116852"/>
            <a:ext cx="356188" cy="461665"/>
          </a:xfrm>
          <a:prstGeom prst="rect">
            <a:avLst/>
          </a:prstGeom>
          <a:noFill/>
        </p:spPr>
        <p:txBody>
          <a:bodyPr wrap="none" rtlCol="0">
            <a:spAutoFit/>
          </a:bodyPr>
          <a:lstStyle/>
          <a:p>
            <a:pPr algn="l"/>
            <a:r>
              <a:rPr kumimoji="1" lang="en-US" altLang="zh-CN" sz="2400" b="1" dirty="0">
                <a:solidFill>
                  <a:schemeClr val="bg1"/>
                </a:solidFill>
                <a:effectLst>
                  <a:outerShdw blurRad="50800" dist="38100" dir="5400000" algn="t" rotWithShape="0">
                    <a:prstClr val="black">
                      <a:alpha val="40000"/>
                    </a:prstClr>
                  </a:outerShdw>
                </a:effectLst>
                <a:latin typeface="Arial" panose="020B0604020202020204" pitchFamily="34" charset="0"/>
                <a:ea typeface="Microsoft YaHei" panose="020B0503020204020204" pitchFamily="34" charset="-122"/>
                <a:cs typeface="Arial" panose="020B0604020202020204" pitchFamily="34" charset="0"/>
              </a:rPr>
              <a:t>6</a:t>
            </a:r>
            <a:endParaRPr kumimoji="1" lang="zh-CN" altLang="en-US" sz="2400" b="1" dirty="0">
              <a:solidFill>
                <a:schemeClr val="bg1"/>
              </a:solidFill>
              <a:effectLst>
                <a:outerShdw blurRad="50800" dist="38100" dir="5400000" algn="t" rotWithShape="0">
                  <a:prstClr val="black">
                    <a:alpha val="40000"/>
                  </a:prstClr>
                </a:outerShdw>
              </a:effectLst>
              <a:latin typeface="Arial" panose="020B0604020202020204" pitchFamily="34" charset="0"/>
              <a:ea typeface="Microsoft YaHei" panose="020B0503020204020204" pitchFamily="34" charset="-122"/>
              <a:cs typeface="Arial" panose="020B0604020202020204" pitchFamily="34" charset="0"/>
            </a:endParaRPr>
          </a:p>
        </p:txBody>
      </p:sp>
      <p:cxnSp>
        <p:nvCxnSpPr>
          <p:cNvPr id="27" name="直线连接符 26">
            <a:extLst>
              <a:ext uri="{FF2B5EF4-FFF2-40B4-BE49-F238E27FC236}">
                <a16:creationId xmlns:a16="http://schemas.microsoft.com/office/drawing/2014/main" id="{CF6F5025-52DE-844A-8B12-050285F53236}"/>
              </a:ext>
            </a:extLst>
          </p:cNvPr>
          <p:cNvCxnSpPr/>
          <p:nvPr/>
        </p:nvCxnSpPr>
        <p:spPr>
          <a:xfrm>
            <a:off x="839416" y="124472"/>
            <a:ext cx="0" cy="4188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8" name="文本框 27">
            <a:extLst>
              <a:ext uri="{FF2B5EF4-FFF2-40B4-BE49-F238E27FC236}">
                <a16:creationId xmlns:a16="http://schemas.microsoft.com/office/drawing/2014/main" id="{B572B192-1A8B-0944-BC5E-3183B0CBCBA6}"/>
              </a:ext>
            </a:extLst>
          </p:cNvPr>
          <p:cNvSpPr txBox="1"/>
          <p:nvPr/>
        </p:nvSpPr>
        <p:spPr>
          <a:xfrm>
            <a:off x="1008331" y="124472"/>
            <a:ext cx="1569660" cy="461665"/>
          </a:xfrm>
          <a:prstGeom prst="rect">
            <a:avLst/>
          </a:prstGeom>
          <a:noFill/>
        </p:spPr>
        <p:txBody>
          <a:bodyPr wrap="none" rtlCol="0">
            <a:spAutoFit/>
          </a:bodyPr>
          <a:lstStyle/>
          <a:p>
            <a:pPr algn="l"/>
            <a:r>
              <a:rPr kumimoji="1" lang="zh-CN" altLang="en-US" sz="2400" b="1" spc="300" dirty="0">
                <a:solidFill>
                  <a:schemeClr val="bg1"/>
                </a:solidFill>
                <a:effectLst>
                  <a:outerShdw blurRad="50800" dist="38100" dir="5400000" algn="t" rotWithShape="0">
                    <a:prstClr val="black">
                      <a:alpha val="40000"/>
                    </a:prstClr>
                  </a:outerShdw>
                </a:effectLst>
                <a:latin typeface="Arial" panose="020B0604020202020204" pitchFamily="34" charset="0"/>
                <a:ea typeface="Microsoft YaHei" panose="020B0503020204020204" pitchFamily="34" charset="-122"/>
                <a:cs typeface="Arial" panose="020B0604020202020204" pitchFamily="34" charset="0"/>
              </a:rPr>
              <a:t>实验结果</a:t>
            </a:r>
          </a:p>
        </p:txBody>
      </p:sp>
      <p:sp>
        <p:nvSpPr>
          <p:cNvPr id="3" name="文本框 2">
            <a:extLst>
              <a:ext uri="{FF2B5EF4-FFF2-40B4-BE49-F238E27FC236}">
                <a16:creationId xmlns:a16="http://schemas.microsoft.com/office/drawing/2014/main" id="{0C5AEFAC-7D3A-4974-AF7D-E7C1A522603B}"/>
              </a:ext>
            </a:extLst>
          </p:cNvPr>
          <p:cNvSpPr txBox="1"/>
          <p:nvPr/>
        </p:nvSpPr>
        <p:spPr>
          <a:xfrm>
            <a:off x="1008331" y="1180730"/>
            <a:ext cx="1646092" cy="346570"/>
          </a:xfrm>
          <a:prstGeom prst="rect">
            <a:avLst/>
          </a:prstGeom>
          <a:noFill/>
        </p:spPr>
        <p:txBody>
          <a:bodyPr wrap="square" rtlCol="0">
            <a:spAutoFit/>
          </a:bodyPr>
          <a:lstStyle/>
          <a:p>
            <a:pPr marL="285750" indent="-285750">
              <a:lnSpc>
                <a:spcPct val="130000"/>
              </a:lnSpc>
              <a:buFont typeface="Wingdings" panose="05000000000000000000" pitchFamily="2" charset="2"/>
              <a:buChar char="l"/>
            </a:pPr>
            <a:r>
              <a:rPr kumimoji="1" lang="zh-CN" altLang="en-US" sz="1400" b="1" dirty="0">
                <a:latin typeface="Microsoft YaHei Light" panose="020B0502040204020203" pitchFamily="34" charset="-122"/>
                <a:ea typeface="Microsoft YaHei Light" panose="020B0502040204020203" pitchFamily="34" charset="-122"/>
              </a:rPr>
              <a:t>负载平衡</a:t>
            </a:r>
            <a:r>
              <a:rPr kumimoji="1" lang="en-US" altLang="zh-CN" sz="1400" b="1" dirty="0">
                <a:latin typeface="Microsoft YaHei Light" panose="020B0502040204020203" pitchFamily="34" charset="-122"/>
                <a:ea typeface="Microsoft YaHei Light" panose="020B0502040204020203" pitchFamily="34" charset="-122"/>
              </a:rPr>
              <a:t>:</a:t>
            </a:r>
            <a:endParaRPr kumimoji="1" lang="zh-CN" altLang="en-US" sz="1400" b="1" dirty="0">
              <a:latin typeface="Microsoft YaHei Light" panose="020B0502040204020203" pitchFamily="34" charset="-122"/>
              <a:ea typeface="Microsoft YaHei Light" panose="020B0502040204020203" pitchFamily="34" charset="-122"/>
            </a:endParaRPr>
          </a:p>
        </p:txBody>
      </p:sp>
      <p:pic>
        <p:nvPicPr>
          <p:cNvPr id="4" name="图片 3">
            <a:extLst>
              <a:ext uri="{FF2B5EF4-FFF2-40B4-BE49-F238E27FC236}">
                <a16:creationId xmlns:a16="http://schemas.microsoft.com/office/drawing/2014/main" id="{D14CBAC9-45EE-4634-A41D-0E6F5F0F453F}"/>
              </a:ext>
            </a:extLst>
          </p:cNvPr>
          <p:cNvPicPr>
            <a:picLocks noChangeAspect="1"/>
          </p:cNvPicPr>
          <p:nvPr/>
        </p:nvPicPr>
        <p:blipFill>
          <a:blip r:embed="rId7"/>
          <a:stretch>
            <a:fillRect/>
          </a:stretch>
        </p:blipFill>
        <p:spPr>
          <a:xfrm>
            <a:off x="1105362" y="2292486"/>
            <a:ext cx="4066572" cy="3339815"/>
          </a:xfrm>
          <a:prstGeom prst="rect">
            <a:avLst/>
          </a:prstGeom>
        </p:spPr>
      </p:pic>
      <p:pic>
        <p:nvPicPr>
          <p:cNvPr id="10" name="图片 9">
            <a:extLst>
              <a:ext uri="{FF2B5EF4-FFF2-40B4-BE49-F238E27FC236}">
                <a16:creationId xmlns:a16="http://schemas.microsoft.com/office/drawing/2014/main" id="{639236E2-1967-4068-940B-A0B969AE8D03}"/>
              </a:ext>
            </a:extLst>
          </p:cNvPr>
          <p:cNvPicPr>
            <a:picLocks noChangeAspect="1"/>
          </p:cNvPicPr>
          <p:nvPr/>
        </p:nvPicPr>
        <p:blipFill>
          <a:blip r:embed="rId8"/>
          <a:stretch>
            <a:fillRect/>
          </a:stretch>
        </p:blipFill>
        <p:spPr>
          <a:xfrm>
            <a:off x="1523491" y="1535460"/>
            <a:ext cx="2613503" cy="676048"/>
          </a:xfrm>
          <a:prstGeom prst="rect">
            <a:avLst/>
          </a:prstGeom>
        </p:spPr>
      </p:pic>
      <p:sp>
        <p:nvSpPr>
          <p:cNvPr id="11" name="文本框 10">
            <a:extLst>
              <a:ext uri="{FF2B5EF4-FFF2-40B4-BE49-F238E27FC236}">
                <a16:creationId xmlns:a16="http://schemas.microsoft.com/office/drawing/2014/main" id="{7CE9628C-45A8-40C4-9D95-36731B479E12}"/>
              </a:ext>
            </a:extLst>
          </p:cNvPr>
          <p:cNvSpPr txBox="1"/>
          <p:nvPr/>
        </p:nvSpPr>
        <p:spPr>
          <a:xfrm>
            <a:off x="1105362" y="5748755"/>
            <a:ext cx="4066572" cy="626646"/>
          </a:xfrm>
          <a:prstGeom prst="rect">
            <a:avLst/>
          </a:prstGeom>
          <a:noFill/>
        </p:spPr>
        <p:txBody>
          <a:bodyPr wrap="square" rtlCol="0">
            <a:spAutoFit/>
          </a:bodyPr>
          <a:lstStyle/>
          <a:p>
            <a:pPr>
              <a:lnSpc>
                <a:spcPct val="130000"/>
              </a:lnSpc>
            </a:pPr>
            <a:r>
              <a:rPr lang="en-US" altLang="zh-CN" sz="1400" dirty="0">
                <a:latin typeface="Microsoft YaHei Light" panose="020B0502040204020203" pitchFamily="34" charset="-122"/>
                <a:ea typeface="Microsoft YaHei Light" panose="020B0502040204020203" pitchFamily="34" charset="-122"/>
              </a:rPr>
              <a:t>CCPA</a:t>
            </a:r>
            <a:r>
              <a:rPr lang="zh-CN" altLang="en-US" sz="1400" dirty="0">
                <a:latin typeface="Microsoft YaHei Light" panose="020B0502040204020203" pitchFamily="34" charset="-122"/>
                <a:ea typeface="Microsoft YaHei Light" panose="020B0502040204020203" pitchFamily="34" charset="-122"/>
              </a:rPr>
              <a:t>可以动态激活额外的控制器和超级控制器，以平衡过载的管理节点。</a:t>
            </a:r>
            <a:endParaRPr kumimoji="1" lang="zh-CN" altLang="en-US" sz="1400" dirty="0">
              <a:latin typeface="Microsoft YaHei Light" panose="020B0502040204020203" pitchFamily="34" charset="-122"/>
              <a:ea typeface="Microsoft YaHei Light" panose="020B0502040204020203" pitchFamily="34" charset="-122"/>
            </a:endParaRPr>
          </a:p>
        </p:txBody>
      </p:sp>
      <p:sp>
        <p:nvSpPr>
          <p:cNvPr id="34" name="文本框 33">
            <a:extLst>
              <a:ext uri="{FF2B5EF4-FFF2-40B4-BE49-F238E27FC236}">
                <a16:creationId xmlns:a16="http://schemas.microsoft.com/office/drawing/2014/main" id="{ED74E763-FAB0-4563-84F1-125722157383}"/>
              </a:ext>
            </a:extLst>
          </p:cNvPr>
          <p:cNvSpPr txBox="1"/>
          <p:nvPr/>
        </p:nvSpPr>
        <p:spPr>
          <a:xfrm>
            <a:off x="5962070" y="1180730"/>
            <a:ext cx="3137541" cy="346570"/>
          </a:xfrm>
          <a:prstGeom prst="rect">
            <a:avLst/>
          </a:prstGeom>
          <a:noFill/>
        </p:spPr>
        <p:txBody>
          <a:bodyPr wrap="square" rtlCol="0">
            <a:spAutoFit/>
          </a:bodyPr>
          <a:lstStyle/>
          <a:p>
            <a:pPr marL="285750" indent="-285750">
              <a:lnSpc>
                <a:spcPct val="130000"/>
              </a:lnSpc>
              <a:buFont typeface="Wingdings" panose="05000000000000000000" pitchFamily="2" charset="2"/>
              <a:buChar char="l"/>
            </a:pPr>
            <a:r>
              <a:rPr kumimoji="1" lang="zh-CN" altLang="en-US" sz="1400" b="1" dirty="0">
                <a:latin typeface="Microsoft YaHei Light" panose="020B0502040204020203" pitchFamily="34" charset="-122"/>
                <a:ea typeface="Microsoft YaHei Light" panose="020B0502040204020203" pitchFamily="34" charset="-122"/>
              </a:rPr>
              <a:t>基于前瞻性的改进带来的性能提升</a:t>
            </a:r>
            <a:r>
              <a:rPr kumimoji="1" lang="en-US" altLang="zh-CN" sz="1400" b="1" dirty="0">
                <a:latin typeface="Microsoft YaHei Light" panose="020B0502040204020203" pitchFamily="34" charset="-122"/>
                <a:ea typeface="Microsoft YaHei Light" panose="020B0502040204020203" pitchFamily="34" charset="-122"/>
              </a:rPr>
              <a:t>:</a:t>
            </a:r>
            <a:endParaRPr kumimoji="1" lang="zh-CN" altLang="en-US" sz="1400" b="1" dirty="0">
              <a:latin typeface="Microsoft YaHei Light" panose="020B0502040204020203" pitchFamily="34" charset="-122"/>
              <a:ea typeface="Microsoft YaHei Light" panose="020B0502040204020203" pitchFamily="34" charset="-122"/>
            </a:endParaRPr>
          </a:p>
        </p:txBody>
      </p:sp>
      <p:pic>
        <p:nvPicPr>
          <p:cNvPr id="12" name="图片 11">
            <a:extLst>
              <a:ext uri="{FF2B5EF4-FFF2-40B4-BE49-F238E27FC236}">
                <a16:creationId xmlns:a16="http://schemas.microsoft.com/office/drawing/2014/main" id="{412830A2-95BF-43FC-BA02-2832798509A9}"/>
              </a:ext>
            </a:extLst>
          </p:cNvPr>
          <p:cNvPicPr>
            <a:picLocks noChangeAspect="1"/>
          </p:cNvPicPr>
          <p:nvPr/>
        </p:nvPicPr>
        <p:blipFill>
          <a:blip r:embed="rId9"/>
          <a:stretch>
            <a:fillRect/>
          </a:stretch>
        </p:blipFill>
        <p:spPr>
          <a:xfrm>
            <a:off x="5962070" y="1815187"/>
            <a:ext cx="3837481" cy="3227626"/>
          </a:xfrm>
          <a:prstGeom prst="rect">
            <a:avLst/>
          </a:prstGeom>
        </p:spPr>
      </p:pic>
      <p:sp>
        <p:nvSpPr>
          <p:cNvPr id="35" name="文本框 34">
            <a:extLst>
              <a:ext uri="{FF2B5EF4-FFF2-40B4-BE49-F238E27FC236}">
                <a16:creationId xmlns:a16="http://schemas.microsoft.com/office/drawing/2014/main" id="{AD468D8A-A688-40A0-87FE-C90BD8048963}"/>
              </a:ext>
            </a:extLst>
          </p:cNvPr>
          <p:cNvSpPr txBox="1"/>
          <p:nvPr/>
        </p:nvSpPr>
        <p:spPr>
          <a:xfrm>
            <a:off x="5943002" y="5308068"/>
            <a:ext cx="4913076" cy="906723"/>
          </a:xfrm>
          <a:prstGeom prst="rect">
            <a:avLst/>
          </a:prstGeom>
          <a:noFill/>
        </p:spPr>
        <p:txBody>
          <a:bodyPr wrap="square" rtlCol="0">
            <a:spAutoFit/>
          </a:bodyPr>
          <a:lstStyle/>
          <a:p>
            <a:pPr>
              <a:lnSpc>
                <a:spcPct val="130000"/>
              </a:lnSpc>
            </a:pPr>
            <a:r>
              <a:rPr kumimoji="1" lang="zh-CN" altLang="en-US" sz="1400" dirty="0">
                <a:latin typeface="Microsoft YaHei Light" panose="020B0502040204020203" pitchFamily="34" charset="-122"/>
                <a:ea typeface="Microsoft YaHei Light" panose="020B0502040204020203" pitchFamily="34" charset="-122"/>
              </a:rPr>
              <a:t>基于前瞻性的改进算法提前迁移</a:t>
            </a:r>
            <a:r>
              <a:rPr kumimoji="1" lang="en-US" altLang="zh-CN" sz="1400" dirty="0">
                <a:latin typeface="Microsoft YaHei Light" panose="020B0502040204020203" pitchFamily="34" charset="-122"/>
                <a:ea typeface="Microsoft YaHei Light" panose="020B0502040204020203" pitchFamily="34" charset="-122"/>
              </a:rPr>
              <a:t>switch</a:t>
            </a:r>
            <a:r>
              <a:rPr kumimoji="1" lang="zh-CN" altLang="en-US" sz="1400" dirty="0">
                <a:latin typeface="Microsoft YaHei Light" panose="020B0502040204020203" pitchFamily="34" charset="-122"/>
                <a:ea typeface="Microsoft YaHei Light" panose="020B0502040204020203" pitchFamily="34" charset="-122"/>
              </a:rPr>
              <a:t>，以降低连续时隙之间的整体管理成本。因此，可以根据下一个间隔内的流量估计和预测的拓扑结构来实现更小的响应延迟。</a:t>
            </a:r>
          </a:p>
        </p:txBody>
      </p:sp>
      <p:sp>
        <p:nvSpPr>
          <p:cNvPr id="20" name="流程图: 延期 19">
            <a:extLst>
              <a:ext uri="{FF2B5EF4-FFF2-40B4-BE49-F238E27FC236}">
                <a16:creationId xmlns:a16="http://schemas.microsoft.com/office/drawing/2014/main" id="{4949881D-AA8E-40EE-99CA-3848E1A4D9A4}"/>
              </a:ext>
            </a:extLst>
          </p:cNvPr>
          <p:cNvSpPr/>
          <p:nvPr/>
        </p:nvSpPr>
        <p:spPr>
          <a:xfrm flipH="1">
            <a:off x="11644604" y="5559031"/>
            <a:ext cx="544378" cy="524232"/>
          </a:xfrm>
          <a:prstGeom prst="flowChartDelay">
            <a:avLst/>
          </a:prstGeom>
          <a:solidFill>
            <a:srgbClr val="D217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10</a:t>
            </a:r>
            <a:endParaRPr lang="zh-CN" altLang="en-US" dirty="0"/>
          </a:p>
        </p:txBody>
      </p:sp>
    </p:spTree>
    <p:extLst>
      <p:ext uri="{BB962C8B-B14F-4D97-AF65-F5344CB8AC3E}">
        <p14:creationId xmlns:p14="http://schemas.microsoft.com/office/powerpoint/2010/main" val="28294416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1" name="文本框 10">
            <a:extLst>
              <a:ext uri="{FF2B5EF4-FFF2-40B4-BE49-F238E27FC236}">
                <a16:creationId xmlns:a16="http://schemas.microsoft.com/office/drawing/2014/main" id="{9C0406F8-3394-B445-AD52-85DBE200EFE7}"/>
              </a:ext>
            </a:extLst>
          </p:cNvPr>
          <p:cNvSpPr txBox="1"/>
          <p:nvPr/>
        </p:nvSpPr>
        <p:spPr>
          <a:xfrm>
            <a:off x="4886512" y="1587570"/>
            <a:ext cx="2752677" cy="2862322"/>
          </a:xfrm>
          <a:prstGeom prst="rect">
            <a:avLst/>
          </a:prstGeom>
          <a:noFill/>
        </p:spPr>
        <p:txBody>
          <a:bodyPr wrap="none" rtlCol="0">
            <a:spAutoFit/>
          </a:bodyPr>
          <a:lstStyle/>
          <a:p>
            <a:pPr algn="ctr"/>
            <a:r>
              <a:rPr kumimoji="1" lang="en-US" altLang="zh-CN" sz="18000" b="1" dirty="0">
                <a:ln w="47625" cap="rnd">
                  <a:gradFill>
                    <a:gsLst>
                      <a:gs pos="0">
                        <a:srgbClr val="C00000"/>
                      </a:gs>
                      <a:gs pos="70000">
                        <a:srgbClr val="C00000">
                          <a:alpha val="0"/>
                        </a:srgbClr>
                      </a:gs>
                    </a:gsLst>
                    <a:lin ang="5400000" scaled="1"/>
                  </a:gradFill>
                </a:ln>
                <a:gradFill>
                  <a:gsLst>
                    <a:gs pos="0">
                      <a:srgbClr val="C00000">
                        <a:alpha val="13000"/>
                      </a:srgbClr>
                    </a:gs>
                    <a:gs pos="70000">
                      <a:srgbClr val="C00000">
                        <a:alpha val="0"/>
                      </a:srgbClr>
                    </a:gs>
                  </a:gsLst>
                  <a:lin ang="5400000" scaled="1"/>
                </a:gradFill>
                <a:latin typeface="Arial" panose="020B0604020202020204" pitchFamily="34" charset="0"/>
                <a:ea typeface="ZhenyanGB" panose="02010600030101010101" pitchFamily="2" charset="-122"/>
                <a:cs typeface="Arial" panose="020B0604020202020204" pitchFamily="34" charset="0"/>
              </a:rPr>
              <a:t>02</a:t>
            </a:r>
            <a:endParaRPr kumimoji="1" lang="zh-CN" altLang="en-US" sz="18000" b="1" dirty="0">
              <a:ln w="47625" cap="rnd">
                <a:gradFill>
                  <a:gsLst>
                    <a:gs pos="0">
                      <a:srgbClr val="C00000"/>
                    </a:gs>
                    <a:gs pos="70000">
                      <a:srgbClr val="C00000">
                        <a:alpha val="0"/>
                      </a:srgbClr>
                    </a:gs>
                  </a:gsLst>
                  <a:lin ang="5400000" scaled="1"/>
                </a:gradFill>
              </a:ln>
              <a:gradFill>
                <a:gsLst>
                  <a:gs pos="0">
                    <a:srgbClr val="C00000">
                      <a:alpha val="13000"/>
                    </a:srgbClr>
                  </a:gs>
                  <a:gs pos="70000">
                    <a:srgbClr val="C00000">
                      <a:alpha val="0"/>
                    </a:srgbClr>
                  </a:gs>
                </a:gsLst>
                <a:lin ang="5400000" scaled="1"/>
              </a:gradFill>
              <a:latin typeface="Arial" panose="020B0604020202020204" pitchFamily="34" charset="0"/>
              <a:ea typeface="ZhenyanGB" panose="02010600030101010101" pitchFamily="2" charset="-122"/>
              <a:cs typeface="Arial" panose="020B0604020202020204" pitchFamily="34" charset="0"/>
            </a:endParaRPr>
          </a:p>
        </p:txBody>
      </p:sp>
      <p:sp>
        <p:nvSpPr>
          <p:cNvPr id="15" name="文本框 14">
            <a:extLst>
              <a:ext uri="{FF2B5EF4-FFF2-40B4-BE49-F238E27FC236}">
                <a16:creationId xmlns:a16="http://schemas.microsoft.com/office/drawing/2014/main" id="{5C0E5DED-670B-9B4B-8992-1993170D0E66}"/>
              </a:ext>
            </a:extLst>
          </p:cNvPr>
          <p:cNvSpPr txBox="1"/>
          <p:nvPr/>
        </p:nvSpPr>
        <p:spPr>
          <a:xfrm>
            <a:off x="1127465" y="3495785"/>
            <a:ext cx="10620652" cy="954107"/>
          </a:xfrm>
          <a:prstGeom prst="rect">
            <a:avLst/>
          </a:prstGeom>
          <a:noFill/>
        </p:spPr>
        <p:txBody>
          <a:bodyPr wrap="square" rtlCol="0">
            <a:spAutoFit/>
          </a:bodyPr>
          <a:lstStyle/>
          <a:p>
            <a:pPr algn="ctr"/>
            <a:r>
              <a:rPr kumimoji="1" lang="en-US" altLang="zh-CN" sz="2800" b="1" spc="300" dirty="0">
                <a:gradFill>
                  <a:gsLst>
                    <a:gs pos="0">
                      <a:srgbClr val="C00000"/>
                    </a:gs>
                    <a:gs pos="100000">
                      <a:srgbClr val="F87768"/>
                    </a:gs>
                  </a:gsLst>
                  <a:lin ang="5400000" scaled="0"/>
                </a:gradFill>
                <a:latin typeface="Arial" panose="020B0604020202020204" pitchFamily="34" charset="0"/>
                <a:ea typeface="Microsoft YaHei" panose="020B0503020204020204" pitchFamily="34" charset="-122"/>
                <a:cs typeface="Arial" panose="020B0604020202020204" pitchFamily="34" charset="0"/>
              </a:rPr>
              <a:t>Resource Graph Based Resource Model for Space-Terrestrial Integrated Networks </a:t>
            </a:r>
          </a:p>
        </p:txBody>
      </p:sp>
      <p:sp>
        <p:nvSpPr>
          <p:cNvPr id="6" name="文本框 5">
            <a:extLst>
              <a:ext uri="{FF2B5EF4-FFF2-40B4-BE49-F238E27FC236}">
                <a16:creationId xmlns:a16="http://schemas.microsoft.com/office/drawing/2014/main" id="{6E8EF615-FD84-4022-AD7D-80D838E576FF}"/>
              </a:ext>
            </a:extLst>
          </p:cNvPr>
          <p:cNvSpPr txBox="1"/>
          <p:nvPr/>
        </p:nvSpPr>
        <p:spPr>
          <a:xfrm>
            <a:off x="3228162" y="4543415"/>
            <a:ext cx="5735676" cy="400110"/>
          </a:xfrm>
          <a:prstGeom prst="rect">
            <a:avLst/>
          </a:prstGeom>
          <a:noFill/>
        </p:spPr>
        <p:txBody>
          <a:bodyPr wrap="square" rtlCol="0">
            <a:spAutoFit/>
          </a:bodyPr>
          <a:lstStyle/>
          <a:p>
            <a:r>
              <a:rPr kumimoji="1" lang="zh-CN" altLang="en-US" sz="2000" spc="300" dirty="0">
                <a:solidFill>
                  <a:schemeClr val="tx1">
                    <a:lumMod val="50000"/>
                    <a:lumOff val="50000"/>
                  </a:schemeClr>
                </a:solidFill>
                <a:latin typeface="Arial" panose="020B0604020202020204" pitchFamily="34" charset="0"/>
                <a:ea typeface="Microsoft YaHei Light" panose="020B0503020204020204" pitchFamily="34" charset="-122"/>
                <a:cs typeface="Arial" panose="020B0604020202020204" pitchFamily="34" charset="0"/>
              </a:rPr>
              <a:t>基于</a:t>
            </a:r>
            <a:r>
              <a:rPr kumimoji="1" lang="zh-CN" altLang="en-US" sz="2000" spc="300" dirty="0">
                <a:solidFill>
                  <a:srgbClr val="FF0000"/>
                </a:solidFill>
                <a:latin typeface="Arial" panose="020B0604020202020204" pitchFamily="34" charset="0"/>
                <a:ea typeface="Microsoft YaHei Light" panose="020B0503020204020204" pitchFamily="34" charset="-122"/>
                <a:cs typeface="Arial" panose="020B0604020202020204" pitchFamily="34" charset="0"/>
              </a:rPr>
              <a:t>时变资源图</a:t>
            </a:r>
            <a:r>
              <a:rPr kumimoji="1" lang="zh-CN" altLang="en-US" sz="2000" spc="300" dirty="0">
                <a:solidFill>
                  <a:schemeClr val="tx1">
                    <a:lumMod val="50000"/>
                    <a:lumOff val="50000"/>
                  </a:schemeClr>
                </a:solidFill>
                <a:latin typeface="Arial" panose="020B0604020202020204" pitchFamily="34" charset="0"/>
                <a:ea typeface="Microsoft YaHei Light" panose="020B0503020204020204" pitchFamily="34" charset="-122"/>
                <a:cs typeface="Arial" panose="020B0604020202020204" pitchFamily="34" charset="0"/>
              </a:rPr>
              <a:t>的天地综合网络资源模型</a:t>
            </a:r>
            <a:endParaRPr kumimoji="1" lang="en-US" altLang="zh-CN" sz="2000" spc="300" dirty="0">
              <a:solidFill>
                <a:srgbClr val="FF0000"/>
              </a:solidFill>
              <a:latin typeface="Arial" panose="020B0604020202020204" pitchFamily="34" charset="0"/>
              <a:ea typeface="Microsoft YaHei Light" panose="020B0503020204020204" pitchFamily="34" charset="-122"/>
              <a:cs typeface="Arial" panose="020B0604020202020204" pitchFamily="34" charset="0"/>
            </a:endParaRPr>
          </a:p>
        </p:txBody>
      </p:sp>
      <p:sp>
        <p:nvSpPr>
          <p:cNvPr id="5" name="流程图: 延期 4">
            <a:extLst>
              <a:ext uri="{FF2B5EF4-FFF2-40B4-BE49-F238E27FC236}">
                <a16:creationId xmlns:a16="http://schemas.microsoft.com/office/drawing/2014/main" id="{6A32EBD9-0461-4A71-8A93-133471F18977}"/>
              </a:ext>
            </a:extLst>
          </p:cNvPr>
          <p:cNvSpPr/>
          <p:nvPr/>
        </p:nvSpPr>
        <p:spPr>
          <a:xfrm flipH="1">
            <a:off x="11644604" y="5559031"/>
            <a:ext cx="544378" cy="524232"/>
          </a:xfrm>
          <a:prstGeom prst="flowChartDelay">
            <a:avLst/>
          </a:prstGeom>
          <a:solidFill>
            <a:srgbClr val="D217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11</a:t>
            </a:r>
            <a:endParaRPr lang="zh-CN" altLang="en-US" dirty="0"/>
          </a:p>
        </p:txBody>
      </p:sp>
      <p:sp>
        <p:nvSpPr>
          <p:cNvPr id="2" name="文本框 1">
            <a:extLst>
              <a:ext uri="{FF2B5EF4-FFF2-40B4-BE49-F238E27FC236}">
                <a16:creationId xmlns:a16="http://schemas.microsoft.com/office/drawing/2014/main" id="{75BA5761-290B-4E8A-9FC0-056D65E961CF}"/>
              </a:ext>
            </a:extLst>
          </p:cNvPr>
          <p:cNvSpPr txBox="1"/>
          <p:nvPr/>
        </p:nvSpPr>
        <p:spPr>
          <a:xfrm>
            <a:off x="1828800" y="5628443"/>
            <a:ext cx="8824404" cy="555793"/>
          </a:xfrm>
          <a:prstGeom prst="rect">
            <a:avLst/>
          </a:prstGeom>
          <a:noFill/>
        </p:spPr>
        <p:txBody>
          <a:bodyPr wrap="square" rtlCol="0">
            <a:spAutoFit/>
          </a:bodyPr>
          <a:lstStyle/>
          <a:p>
            <a:pPr>
              <a:lnSpc>
                <a:spcPct val="130000"/>
              </a:lnSpc>
            </a:pPr>
            <a:r>
              <a:rPr kumimoji="1" lang="en-US" altLang="zh-CN" sz="1200" dirty="0">
                <a:latin typeface="Source Han Sans SC Normal" panose="020B0400000000000000" pitchFamily="34" charset="-128"/>
                <a:ea typeface="Source Han Sans SC Normal" panose="020B0400000000000000" pitchFamily="34" charset="-128"/>
              </a:rPr>
              <a:t>L. Chen, F. Tang, Z. Li, L. T. Yang, J. Yu and B. Yao, “Time-Varying Resource Graph Based Resource Model for Space-Terrestrial Integrated Networks,” IEEE INFOCOM 2021 - IEEE Conference on Computer Communications, 2021, pp. 1-10.</a:t>
            </a:r>
            <a:endParaRPr kumimoji="1" lang="zh-CN" altLang="en-US" sz="1200" dirty="0">
              <a:latin typeface="Source Han Sans SC Normal" panose="020B0400000000000000" pitchFamily="34" charset="-128"/>
              <a:ea typeface="Source Han Sans SC Normal" panose="020B0400000000000000" pitchFamily="34" charset="-128"/>
            </a:endParaRPr>
          </a:p>
        </p:txBody>
      </p:sp>
    </p:spTree>
    <p:extLst>
      <p:ext uri="{BB962C8B-B14F-4D97-AF65-F5344CB8AC3E}">
        <p14:creationId xmlns:p14="http://schemas.microsoft.com/office/powerpoint/2010/main" val="15059724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pSp>
        <p:nvGrpSpPr>
          <p:cNvPr id="36" name="组合 35">
            <a:extLst>
              <a:ext uri="{FF2B5EF4-FFF2-40B4-BE49-F238E27FC236}">
                <a16:creationId xmlns:a16="http://schemas.microsoft.com/office/drawing/2014/main" id="{6676BBF1-1D92-1B44-8093-E1365E54FF20}"/>
              </a:ext>
            </a:extLst>
          </p:cNvPr>
          <p:cNvGrpSpPr/>
          <p:nvPr/>
        </p:nvGrpSpPr>
        <p:grpSpPr>
          <a:xfrm>
            <a:off x="0" y="-1"/>
            <a:ext cx="12192000" cy="6858002"/>
            <a:chOff x="0" y="-1"/>
            <a:chExt cx="12192000" cy="6858002"/>
          </a:xfrm>
        </p:grpSpPr>
        <p:sp>
          <p:nvSpPr>
            <p:cNvPr id="37" name="矩形 36">
              <a:extLst>
                <a:ext uri="{FF2B5EF4-FFF2-40B4-BE49-F238E27FC236}">
                  <a16:creationId xmlns:a16="http://schemas.microsoft.com/office/drawing/2014/main" id="{61E76F94-C3F4-F642-BB49-D1E07503782A}"/>
                </a:ext>
              </a:extLst>
            </p:cNvPr>
            <p:cNvSpPr/>
            <p:nvPr/>
          </p:nvSpPr>
          <p:spPr>
            <a:xfrm>
              <a:off x="0" y="-1"/>
              <a:ext cx="12192000" cy="706266"/>
            </a:xfrm>
            <a:prstGeom prst="rect">
              <a:avLst/>
            </a:prstGeom>
            <a:gradFill>
              <a:gsLst>
                <a:gs pos="0">
                  <a:srgbClr val="C00000"/>
                </a:gs>
                <a:gs pos="100000">
                  <a:srgbClr val="C00000">
                    <a:lumMod val="94000"/>
                    <a:lumOff val="6000"/>
                    <a:alpha val="8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38" name="矩形 37">
              <a:extLst>
                <a:ext uri="{FF2B5EF4-FFF2-40B4-BE49-F238E27FC236}">
                  <a16:creationId xmlns:a16="http://schemas.microsoft.com/office/drawing/2014/main" id="{2BF7ACBA-7DD7-7542-B7DC-986595574361}"/>
                </a:ext>
              </a:extLst>
            </p:cNvPr>
            <p:cNvSpPr/>
            <p:nvPr/>
          </p:nvSpPr>
          <p:spPr>
            <a:xfrm>
              <a:off x="0" y="708047"/>
              <a:ext cx="12192000" cy="132378"/>
            </a:xfrm>
            <a:prstGeom prst="rect">
              <a:avLst/>
            </a:prstGeom>
            <a:gradFill>
              <a:gsLst>
                <a:gs pos="0">
                  <a:srgbClr val="C00000">
                    <a:alpha val="32000"/>
                  </a:srgbClr>
                </a:gs>
                <a:gs pos="100000">
                  <a:srgbClr val="C00000">
                    <a:lumMod val="94000"/>
                    <a:lumOff val="6000"/>
                    <a:alpha val="2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41" name="矩形 40">
              <a:extLst>
                <a:ext uri="{FF2B5EF4-FFF2-40B4-BE49-F238E27FC236}">
                  <a16:creationId xmlns:a16="http://schemas.microsoft.com/office/drawing/2014/main" id="{C02F7736-51A2-DA4F-B81D-39BFFC8C7467}"/>
                </a:ext>
              </a:extLst>
            </p:cNvPr>
            <p:cNvSpPr/>
            <p:nvPr/>
          </p:nvSpPr>
          <p:spPr>
            <a:xfrm>
              <a:off x="0" y="6453336"/>
              <a:ext cx="12192000" cy="404665"/>
            </a:xfrm>
            <a:prstGeom prst="rect">
              <a:avLst/>
            </a:prstGeom>
            <a:gradFill>
              <a:gsLst>
                <a:gs pos="0">
                  <a:srgbClr val="C00000"/>
                </a:gs>
                <a:gs pos="100000">
                  <a:srgbClr val="C00000">
                    <a:lumMod val="94000"/>
                    <a:lumOff val="6000"/>
                    <a:alpha val="8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grpSp>
      <p:grpSp>
        <p:nvGrpSpPr>
          <p:cNvPr id="42" name="组合 41">
            <a:extLst>
              <a:ext uri="{FF2B5EF4-FFF2-40B4-BE49-F238E27FC236}">
                <a16:creationId xmlns:a16="http://schemas.microsoft.com/office/drawing/2014/main" id="{A969C109-5C44-C641-861F-021C327BCF5B}"/>
              </a:ext>
            </a:extLst>
          </p:cNvPr>
          <p:cNvGrpSpPr/>
          <p:nvPr/>
        </p:nvGrpSpPr>
        <p:grpSpPr>
          <a:xfrm>
            <a:off x="133400" y="140547"/>
            <a:ext cx="11901234" cy="6795389"/>
            <a:chOff x="133400" y="140547"/>
            <a:chExt cx="11901234" cy="6795389"/>
          </a:xfrm>
        </p:grpSpPr>
        <p:pic>
          <p:nvPicPr>
            <p:cNvPr id="43" name="图片 42">
              <a:extLst>
                <a:ext uri="{FF2B5EF4-FFF2-40B4-BE49-F238E27FC236}">
                  <a16:creationId xmlns:a16="http://schemas.microsoft.com/office/drawing/2014/main" id="{6FFD46D5-7C38-9943-83BF-3F9323DE26C4}"/>
                </a:ext>
              </a:extLst>
            </p:cNvPr>
            <p:cNvPicPr>
              <a:picLocks noChangeAspect="1"/>
            </p:cNvPicPr>
            <p:nvPr/>
          </p:nvPicPr>
          <p:blipFill>
            <a:blip r:embed="rId4" cstate="screen">
              <a:alphaModFix amt="70000"/>
              <a:extLst>
                <a:ext uri="{28A0092B-C50C-407E-A947-70E740481C1C}">
                  <a14:useLocalDpi xmlns:a14="http://schemas.microsoft.com/office/drawing/2010/main"/>
                </a:ext>
              </a:extLst>
            </a:blip>
            <a:stretch>
              <a:fillRect/>
            </a:stretch>
          </p:blipFill>
          <p:spPr>
            <a:xfrm>
              <a:off x="9840416" y="140547"/>
              <a:ext cx="2031325" cy="403124"/>
            </a:xfrm>
            <a:prstGeom prst="rect">
              <a:avLst/>
            </a:prstGeom>
          </p:spPr>
        </p:pic>
        <p:pic>
          <p:nvPicPr>
            <p:cNvPr id="44" name="图片 43">
              <a:extLst>
                <a:ext uri="{FF2B5EF4-FFF2-40B4-BE49-F238E27FC236}">
                  <a16:creationId xmlns:a16="http://schemas.microsoft.com/office/drawing/2014/main" id="{ADFE7705-E166-F045-ADA4-1F93759F34C8}"/>
                </a:ext>
              </a:extLst>
            </p:cNvPr>
            <p:cNvPicPr>
              <a:picLocks noChangeAspect="1"/>
            </p:cNvPicPr>
            <p:nvPr/>
          </p:nvPicPr>
          <p:blipFill>
            <a:blip r:embed="rId5" cstate="screen">
              <a:alphaModFix amt="50000"/>
              <a:extLst>
                <a:ext uri="{28A0092B-C50C-407E-A947-70E740481C1C}">
                  <a14:useLocalDpi xmlns:a14="http://schemas.microsoft.com/office/drawing/2010/main"/>
                </a:ext>
              </a:extLst>
            </a:blip>
            <a:stretch>
              <a:fillRect/>
            </a:stretch>
          </p:blipFill>
          <p:spPr>
            <a:xfrm>
              <a:off x="8996245" y="6572902"/>
              <a:ext cx="3038389" cy="185483"/>
            </a:xfrm>
            <a:prstGeom prst="rect">
              <a:avLst/>
            </a:prstGeom>
          </p:spPr>
        </p:pic>
        <p:pic>
          <p:nvPicPr>
            <p:cNvPr id="45" name="图片 44" descr="图片包含 游戏机, 画, 钟表&#10;&#10;描述已自动生成">
              <a:extLst>
                <a:ext uri="{FF2B5EF4-FFF2-40B4-BE49-F238E27FC236}">
                  <a16:creationId xmlns:a16="http://schemas.microsoft.com/office/drawing/2014/main" id="{B6859F38-FEFF-0842-B233-62E1073AFDA4}"/>
                </a:ext>
              </a:extLst>
            </p:cNvPr>
            <p:cNvPicPr>
              <a:picLocks noChangeAspect="1"/>
            </p:cNvPicPr>
            <p:nvPr/>
          </p:nvPicPr>
          <p:blipFill>
            <a:blip r:embed="rId6"/>
            <a:stretch>
              <a:fillRect/>
            </a:stretch>
          </p:blipFill>
          <p:spPr>
            <a:xfrm>
              <a:off x="133400" y="6453336"/>
              <a:ext cx="2362200" cy="482600"/>
            </a:xfrm>
            <a:prstGeom prst="rect">
              <a:avLst/>
            </a:prstGeom>
          </p:spPr>
        </p:pic>
      </p:grpSp>
      <p:sp>
        <p:nvSpPr>
          <p:cNvPr id="26" name="文本框 25">
            <a:extLst>
              <a:ext uri="{FF2B5EF4-FFF2-40B4-BE49-F238E27FC236}">
                <a16:creationId xmlns:a16="http://schemas.microsoft.com/office/drawing/2014/main" id="{82F18CD3-DE75-C848-9FBA-320AB9E7D598}"/>
              </a:ext>
            </a:extLst>
          </p:cNvPr>
          <p:cNvSpPr txBox="1"/>
          <p:nvPr/>
        </p:nvSpPr>
        <p:spPr>
          <a:xfrm>
            <a:off x="175107" y="116852"/>
            <a:ext cx="356188" cy="461665"/>
          </a:xfrm>
          <a:prstGeom prst="rect">
            <a:avLst/>
          </a:prstGeom>
          <a:noFill/>
        </p:spPr>
        <p:txBody>
          <a:bodyPr wrap="none" rtlCol="0">
            <a:spAutoFit/>
          </a:bodyPr>
          <a:lstStyle/>
          <a:p>
            <a:pPr algn="l"/>
            <a:r>
              <a:rPr kumimoji="1" lang="en-US" altLang="zh-CN" sz="2400" b="1" dirty="0">
                <a:solidFill>
                  <a:schemeClr val="bg1"/>
                </a:solidFill>
                <a:effectLst>
                  <a:outerShdw blurRad="50800" dist="38100" dir="5400000" algn="t" rotWithShape="0">
                    <a:prstClr val="black">
                      <a:alpha val="40000"/>
                    </a:prstClr>
                  </a:outerShdw>
                </a:effectLst>
                <a:latin typeface="Arial" panose="020B0604020202020204" pitchFamily="34" charset="0"/>
                <a:ea typeface="Microsoft YaHei" panose="020B0503020204020204" pitchFamily="34" charset="-122"/>
                <a:cs typeface="Arial" panose="020B0604020202020204" pitchFamily="34" charset="0"/>
              </a:rPr>
              <a:t>1</a:t>
            </a:r>
            <a:endParaRPr kumimoji="1" lang="zh-CN" altLang="en-US" sz="2400" b="1" dirty="0">
              <a:solidFill>
                <a:schemeClr val="bg1"/>
              </a:solidFill>
              <a:effectLst>
                <a:outerShdw blurRad="50800" dist="38100" dir="5400000" algn="t" rotWithShape="0">
                  <a:prstClr val="black">
                    <a:alpha val="40000"/>
                  </a:prstClr>
                </a:outerShdw>
              </a:effectLst>
              <a:latin typeface="Arial" panose="020B0604020202020204" pitchFamily="34" charset="0"/>
              <a:ea typeface="Microsoft YaHei" panose="020B0503020204020204" pitchFamily="34" charset="-122"/>
              <a:cs typeface="Arial" panose="020B0604020202020204" pitchFamily="34" charset="0"/>
            </a:endParaRPr>
          </a:p>
        </p:txBody>
      </p:sp>
      <p:cxnSp>
        <p:nvCxnSpPr>
          <p:cNvPr id="27" name="直线连接符 26">
            <a:extLst>
              <a:ext uri="{FF2B5EF4-FFF2-40B4-BE49-F238E27FC236}">
                <a16:creationId xmlns:a16="http://schemas.microsoft.com/office/drawing/2014/main" id="{CF6F5025-52DE-844A-8B12-050285F53236}"/>
              </a:ext>
            </a:extLst>
          </p:cNvPr>
          <p:cNvCxnSpPr/>
          <p:nvPr/>
        </p:nvCxnSpPr>
        <p:spPr>
          <a:xfrm>
            <a:off x="839416" y="124472"/>
            <a:ext cx="0" cy="4188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8" name="文本框 27">
            <a:extLst>
              <a:ext uri="{FF2B5EF4-FFF2-40B4-BE49-F238E27FC236}">
                <a16:creationId xmlns:a16="http://schemas.microsoft.com/office/drawing/2014/main" id="{B572B192-1A8B-0944-BC5E-3183B0CBCBA6}"/>
              </a:ext>
            </a:extLst>
          </p:cNvPr>
          <p:cNvSpPr txBox="1"/>
          <p:nvPr/>
        </p:nvSpPr>
        <p:spPr>
          <a:xfrm>
            <a:off x="1008331" y="124472"/>
            <a:ext cx="5822428" cy="461665"/>
          </a:xfrm>
          <a:prstGeom prst="rect">
            <a:avLst/>
          </a:prstGeom>
          <a:noFill/>
        </p:spPr>
        <p:txBody>
          <a:bodyPr wrap="none" rtlCol="0">
            <a:spAutoFit/>
          </a:bodyPr>
          <a:lstStyle/>
          <a:p>
            <a:pPr algn="l"/>
            <a:r>
              <a:rPr kumimoji="1" lang="zh-CN" altLang="en-US" sz="2400" b="1" spc="300" dirty="0">
                <a:solidFill>
                  <a:schemeClr val="bg1"/>
                </a:solidFill>
                <a:effectLst>
                  <a:outerShdw blurRad="50800" dist="38100" dir="5400000" algn="t" rotWithShape="0">
                    <a:prstClr val="black">
                      <a:alpha val="40000"/>
                    </a:prstClr>
                  </a:outerShdw>
                </a:effectLst>
                <a:latin typeface="Arial" panose="020B0604020202020204" pitchFamily="34" charset="0"/>
                <a:ea typeface="Microsoft YaHei" panose="020B0503020204020204" pitchFamily="34" charset="-122"/>
                <a:cs typeface="Arial" panose="020B0604020202020204" pitchFamily="34" charset="0"/>
              </a:rPr>
              <a:t>卫星地面综合网络</a:t>
            </a:r>
            <a:r>
              <a:rPr kumimoji="1" lang="en-US" altLang="zh-CN" sz="2400" b="1" spc="300" dirty="0">
                <a:solidFill>
                  <a:schemeClr val="bg1"/>
                </a:solidFill>
                <a:effectLst>
                  <a:outerShdw blurRad="50800" dist="38100" dir="5400000" algn="t" rotWithShape="0">
                    <a:prstClr val="black">
                      <a:alpha val="40000"/>
                    </a:prstClr>
                  </a:outerShdw>
                </a:effectLst>
                <a:latin typeface="Arial" panose="020B0604020202020204" pitchFamily="34" charset="0"/>
                <a:ea typeface="Microsoft YaHei" panose="020B0503020204020204" pitchFamily="34" charset="-122"/>
                <a:cs typeface="Arial" panose="020B0604020202020204" pitchFamily="34" charset="0"/>
              </a:rPr>
              <a:t>(STIN)</a:t>
            </a:r>
            <a:r>
              <a:rPr kumimoji="1" lang="zh-CN" altLang="en-US" sz="2400" b="1" spc="300" dirty="0">
                <a:solidFill>
                  <a:schemeClr val="bg1"/>
                </a:solidFill>
                <a:effectLst>
                  <a:outerShdw blurRad="50800" dist="38100" dir="5400000" algn="t" rotWithShape="0">
                    <a:prstClr val="black">
                      <a:alpha val="40000"/>
                    </a:prstClr>
                  </a:outerShdw>
                </a:effectLst>
                <a:latin typeface="Arial" panose="020B0604020202020204" pitchFamily="34" charset="0"/>
                <a:ea typeface="Microsoft YaHei" panose="020B0503020204020204" pitchFamily="34" charset="-122"/>
                <a:cs typeface="Arial" panose="020B0604020202020204" pitchFamily="34" charset="0"/>
              </a:rPr>
              <a:t>的资源模型</a:t>
            </a:r>
          </a:p>
        </p:txBody>
      </p:sp>
      <p:sp>
        <p:nvSpPr>
          <p:cNvPr id="2" name="椭圆 1">
            <a:extLst>
              <a:ext uri="{FF2B5EF4-FFF2-40B4-BE49-F238E27FC236}">
                <a16:creationId xmlns:a16="http://schemas.microsoft.com/office/drawing/2014/main" id="{77B6B67A-8B37-4131-B0AE-08CE766667CB}"/>
              </a:ext>
            </a:extLst>
          </p:cNvPr>
          <p:cNvSpPr/>
          <p:nvPr/>
        </p:nvSpPr>
        <p:spPr>
          <a:xfrm>
            <a:off x="2426604" y="2890006"/>
            <a:ext cx="1189608" cy="1189608"/>
          </a:xfrm>
          <a:prstGeom prst="ellipse">
            <a:avLst/>
          </a:prstGeom>
          <a:gradFill>
            <a:gsLst>
              <a:gs pos="0">
                <a:schemeClr val="accent1">
                  <a:lumMod val="5000"/>
                  <a:lumOff val="95000"/>
                </a:schemeClr>
              </a:gs>
              <a:gs pos="59000">
                <a:schemeClr val="accent1">
                  <a:lumMod val="85000"/>
                  <a:lumOff val="15000"/>
                </a:schemeClr>
              </a:gs>
              <a:gs pos="0">
                <a:schemeClr val="accent1">
                  <a:lumMod val="30000"/>
                  <a:lumOff val="70000"/>
                </a:schemeClr>
              </a:gs>
            </a:gsLst>
            <a:lin ang="108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卫星地面综合网络</a:t>
            </a:r>
          </a:p>
        </p:txBody>
      </p:sp>
      <p:sp>
        <p:nvSpPr>
          <p:cNvPr id="3" name="矩形: 圆角 2">
            <a:extLst>
              <a:ext uri="{FF2B5EF4-FFF2-40B4-BE49-F238E27FC236}">
                <a16:creationId xmlns:a16="http://schemas.microsoft.com/office/drawing/2014/main" id="{C424013D-9B50-41BA-B327-6481FE2BB4B8}"/>
              </a:ext>
            </a:extLst>
          </p:cNvPr>
          <p:cNvSpPr/>
          <p:nvPr/>
        </p:nvSpPr>
        <p:spPr>
          <a:xfrm>
            <a:off x="649045" y="2575603"/>
            <a:ext cx="1229501" cy="52607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广播服务</a:t>
            </a:r>
          </a:p>
        </p:txBody>
      </p:sp>
      <p:sp>
        <p:nvSpPr>
          <p:cNvPr id="46" name="矩形: 圆角 45">
            <a:extLst>
              <a:ext uri="{FF2B5EF4-FFF2-40B4-BE49-F238E27FC236}">
                <a16:creationId xmlns:a16="http://schemas.microsoft.com/office/drawing/2014/main" id="{5C891462-185C-45E4-B507-548F60F5B0C1}"/>
              </a:ext>
            </a:extLst>
          </p:cNvPr>
          <p:cNvSpPr/>
          <p:nvPr/>
        </p:nvSpPr>
        <p:spPr>
          <a:xfrm>
            <a:off x="241568" y="3433920"/>
            <a:ext cx="1443421" cy="84601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与地面网络互补提供定制化服务</a:t>
            </a:r>
          </a:p>
        </p:txBody>
      </p:sp>
      <p:sp>
        <p:nvSpPr>
          <p:cNvPr id="47" name="矩形: 圆角 46">
            <a:extLst>
              <a:ext uri="{FF2B5EF4-FFF2-40B4-BE49-F238E27FC236}">
                <a16:creationId xmlns:a16="http://schemas.microsoft.com/office/drawing/2014/main" id="{4AE0FDAF-7E7B-4956-AA73-553F162CE219}"/>
              </a:ext>
            </a:extLst>
          </p:cNvPr>
          <p:cNvSpPr/>
          <p:nvPr/>
        </p:nvSpPr>
        <p:spPr>
          <a:xfrm>
            <a:off x="918331" y="1464831"/>
            <a:ext cx="1632763" cy="45279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扩大覆盖范围</a:t>
            </a:r>
          </a:p>
        </p:txBody>
      </p:sp>
      <p:sp>
        <p:nvSpPr>
          <p:cNvPr id="48" name="矩形: 圆角 47">
            <a:extLst>
              <a:ext uri="{FF2B5EF4-FFF2-40B4-BE49-F238E27FC236}">
                <a16:creationId xmlns:a16="http://schemas.microsoft.com/office/drawing/2014/main" id="{A45D7BC8-E9A5-4C86-B287-F2BFB84BB87F}"/>
              </a:ext>
            </a:extLst>
          </p:cNvPr>
          <p:cNvSpPr/>
          <p:nvPr/>
        </p:nvSpPr>
        <p:spPr>
          <a:xfrm>
            <a:off x="818884" y="4741109"/>
            <a:ext cx="1676716" cy="7569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提升网络连续性和可靠性</a:t>
            </a:r>
          </a:p>
        </p:txBody>
      </p:sp>
      <p:cxnSp>
        <p:nvCxnSpPr>
          <p:cNvPr id="5" name="直接连接符 4">
            <a:extLst>
              <a:ext uri="{FF2B5EF4-FFF2-40B4-BE49-F238E27FC236}">
                <a16:creationId xmlns:a16="http://schemas.microsoft.com/office/drawing/2014/main" id="{D848C630-6266-4405-B7E4-1605CD8F7970}"/>
              </a:ext>
            </a:extLst>
          </p:cNvPr>
          <p:cNvCxnSpPr>
            <a:cxnSpLocks/>
            <a:stCxn id="47" idx="2"/>
            <a:endCxn id="2" idx="1"/>
          </p:cNvCxnSpPr>
          <p:nvPr/>
        </p:nvCxnSpPr>
        <p:spPr>
          <a:xfrm>
            <a:off x="1734713" y="1917622"/>
            <a:ext cx="866105" cy="1146598"/>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7286AD8A-6622-47EC-A27D-7D74F051A60B}"/>
              </a:ext>
            </a:extLst>
          </p:cNvPr>
          <p:cNvCxnSpPr>
            <a:cxnSpLocks/>
            <a:stCxn id="3" idx="3"/>
            <a:endCxn id="2" idx="2"/>
          </p:cNvCxnSpPr>
          <p:nvPr/>
        </p:nvCxnSpPr>
        <p:spPr>
          <a:xfrm>
            <a:off x="1878546" y="2838639"/>
            <a:ext cx="548058" cy="646171"/>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A16E5002-E42C-415E-936C-AD15E41A83D2}"/>
              </a:ext>
            </a:extLst>
          </p:cNvPr>
          <p:cNvCxnSpPr>
            <a:cxnSpLocks/>
            <a:stCxn id="46" idx="3"/>
            <a:endCxn id="2" idx="2"/>
          </p:cNvCxnSpPr>
          <p:nvPr/>
        </p:nvCxnSpPr>
        <p:spPr>
          <a:xfrm flipV="1">
            <a:off x="1684989" y="3484810"/>
            <a:ext cx="741615" cy="372117"/>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直接连接符 49">
            <a:extLst>
              <a:ext uri="{FF2B5EF4-FFF2-40B4-BE49-F238E27FC236}">
                <a16:creationId xmlns:a16="http://schemas.microsoft.com/office/drawing/2014/main" id="{B39F34EA-EC78-4DA6-A178-C9E1B2FD38A6}"/>
              </a:ext>
            </a:extLst>
          </p:cNvPr>
          <p:cNvCxnSpPr>
            <a:cxnSpLocks/>
            <a:stCxn id="48" idx="0"/>
            <a:endCxn id="2" idx="3"/>
          </p:cNvCxnSpPr>
          <p:nvPr/>
        </p:nvCxnSpPr>
        <p:spPr>
          <a:xfrm flipV="1">
            <a:off x="1657242" y="3905400"/>
            <a:ext cx="943576" cy="835709"/>
          </a:xfrm>
          <a:prstGeom prst="line">
            <a:avLst/>
          </a:prstGeom>
        </p:spPr>
        <p:style>
          <a:lnRef idx="1">
            <a:schemeClr val="accent1"/>
          </a:lnRef>
          <a:fillRef idx="0">
            <a:schemeClr val="accent1"/>
          </a:fillRef>
          <a:effectRef idx="0">
            <a:schemeClr val="accent1"/>
          </a:effectRef>
          <a:fontRef idx="minor">
            <a:schemeClr val="tx1"/>
          </a:fontRef>
        </p:style>
      </p:cxnSp>
      <p:sp>
        <p:nvSpPr>
          <p:cNvPr id="57" name="矩形: 圆角 56">
            <a:extLst>
              <a:ext uri="{FF2B5EF4-FFF2-40B4-BE49-F238E27FC236}">
                <a16:creationId xmlns:a16="http://schemas.microsoft.com/office/drawing/2014/main" id="{D05C5B25-52B4-4C15-AA5E-72D953E214B6}"/>
              </a:ext>
            </a:extLst>
          </p:cNvPr>
          <p:cNvSpPr/>
          <p:nvPr/>
        </p:nvSpPr>
        <p:spPr>
          <a:xfrm>
            <a:off x="3823778" y="2057401"/>
            <a:ext cx="1619250" cy="656678"/>
          </a:xfrm>
          <a:prstGeom prst="round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卫星切换频繁网络拓扑复杂</a:t>
            </a:r>
          </a:p>
        </p:txBody>
      </p:sp>
      <p:sp>
        <p:nvSpPr>
          <p:cNvPr id="58" name="矩形: 圆角 57">
            <a:extLst>
              <a:ext uri="{FF2B5EF4-FFF2-40B4-BE49-F238E27FC236}">
                <a16:creationId xmlns:a16="http://schemas.microsoft.com/office/drawing/2014/main" id="{F19BBF02-5CB1-4140-B57C-9D944CD94064}"/>
              </a:ext>
            </a:extLst>
          </p:cNvPr>
          <p:cNvSpPr/>
          <p:nvPr/>
        </p:nvSpPr>
        <p:spPr>
          <a:xfrm>
            <a:off x="3823778" y="3993192"/>
            <a:ext cx="1619250" cy="656678"/>
          </a:xfrm>
          <a:prstGeom prst="round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流量在时、空分布不均</a:t>
            </a:r>
          </a:p>
        </p:txBody>
      </p:sp>
      <p:cxnSp>
        <p:nvCxnSpPr>
          <p:cNvPr id="68" name="直接连接符 67">
            <a:extLst>
              <a:ext uri="{FF2B5EF4-FFF2-40B4-BE49-F238E27FC236}">
                <a16:creationId xmlns:a16="http://schemas.microsoft.com/office/drawing/2014/main" id="{F923EC11-E8BF-4E77-B75F-4DDC638B03CB}"/>
              </a:ext>
            </a:extLst>
          </p:cNvPr>
          <p:cNvCxnSpPr>
            <a:stCxn id="2" idx="5"/>
            <a:endCxn id="58" idx="1"/>
          </p:cNvCxnSpPr>
          <p:nvPr/>
        </p:nvCxnSpPr>
        <p:spPr>
          <a:xfrm>
            <a:off x="3441998" y="3905400"/>
            <a:ext cx="381780" cy="416131"/>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0" name="直接连接符 69">
            <a:extLst>
              <a:ext uri="{FF2B5EF4-FFF2-40B4-BE49-F238E27FC236}">
                <a16:creationId xmlns:a16="http://schemas.microsoft.com/office/drawing/2014/main" id="{3202C677-3F7E-4B13-B10E-9B6E3AB5691B}"/>
              </a:ext>
            </a:extLst>
          </p:cNvPr>
          <p:cNvCxnSpPr>
            <a:cxnSpLocks/>
            <a:stCxn id="2" idx="7"/>
            <a:endCxn id="57" idx="1"/>
          </p:cNvCxnSpPr>
          <p:nvPr/>
        </p:nvCxnSpPr>
        <p:spPr>
          <a:xfrm flipV="1">
            <a:off x="3441998" y="2385740"/>
            <a:ext cx="381780" cy="678480"/>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72" name="文本框 71">
            <a:extLst>
              <a:ext uri="{FF2B5EF4-FFF2-40B4-BE49-F238E27FC236}">
                <a16:creationId xmlns:a16="http://schemas.microsoft.com/office/drawing/2014/main" id="{7E56070E-69B3-460C-ABFB-2E573414F1F4}"/>
              </a:ext>
            </a:extLst>
          </p:cNvPr>
          <p:cNvSpPr txBox="1"/>
          <p:nvPr/>
        </p:nvSpPr>
        <p:spPr>
          <a:xfrm>
            <a:off x="1087013" y="1009424"/>
            <a:ext cx="1133475" cy="382862"/>
          </a:xfrm>
          <a:prstGeom prst="rect">
            <a:avLst/>
          </a:prstGeom>
          <a:noFill/>
        </p:spPr>
        <p:txBody>
          <a:bodyPr wrap="square" rtlCol="0">
            <a:spAutoFit/>
          </a:bodyPr>
          <a:lstStyle/>
          <a:p>
            <a:pPr algn="ctr">
              <a:lnSpc>
                <a:spcPct val="130000"/>
              </a:lnSpc>
            </a:pPr>
            <a:r>
              <a:rPr kumimoji="1" lang="zh-CN" altLang="en-US" sz="1600" b="1" dirty="0">
                <a:latin typeface="Microsoft YaHei Light" panose="020B0502040204020203" pitchFamily="34" charset="-122"/>
                <a:ea typeface="Microsoft YaHei Light" panose="020B0502040204020203" pitchFamily="34" charset="-122"/>
              </a:rPr>
              <a:t>优势</a:t>
            </a:r>
          </a:p>
        </p:txBody>
      </p:sp>
      <p:sp>
        <p:nvSpPr>
          <p:cNvPr id="73" name="文本框 72">
            <a:extLst>
              <a:ext uri="{FF2B5EF4-FFF2-40B4-BE49-F238E27FC236}">
                <a16:creationId xmlns:a16="http://schemas.microsoft.com/office/drawing/2014/main" id="{7BF51B06-C6C7-45E5-9CB0-66AF20B12A1E}"/>
              </a:ext>
            </a:extLst>
          </p:cNvPr>
          <p:cNvSpPr txBox="1"/>
          <p:nvPr/>
        </p:nvSpPr>
        <p:spPr>
          <a:xfrm>
            <a:off x="3919545" y="1034983"/>
            <a:ext cx="1133475" cy="382862"/>
          </a:xfrm>
          <a:prstGeom prst="rect">
            <a:avLst/>
          </a:prstGeom>
          <a:noFill/>
        </p:spPr>
        <p:txBody>
          <a:bodyPr wrap="square" rtlCol="0">
            <a:spAutoFit/>
          </a:bodyPr>
          <a:lstStyle/>
          <a:p>
            <a:pPr algn="ctr">
              <a:lnSpc>
                <a:spcPct val="130000"/>
              </a:lnSpc>
            </a:pPr>
            <a:r>
              <a:rPr kumimoji="1" lang="zh-CN" altLang="en-US" sz="1600" b="1" dirty="0">
                <a:latin typeface="Microsoft YaHei Light" panose="020B0502040204020203" pitchFamily="34" charset="-122"/>
                <a:ea typeface="Microsoft YaHei Light" panose="020B0502040204020203" pitchFamily="34" charset="-122"/>
              </a:rPr>
              <a:t>挑战</a:t>
            </a:r>
          </a:p>
        </p:txBody>
      </p:sp>
      <p:sp>
        <p:nvSpPr>
          <p:cNvPr id="74" name="箭头: 右 73">
            <a:extLst>
              <a:ext uri="{FF2B5EF4-FFF2-40B4-BE49-F238E27FC236}">
                <a16:creationId xmlns:a16="http://schemas.microsoft.com/office/drawing/2014/main" id="{5FD1D636-5CE8-4B82-8AA3-33BEDA275B5D}"/>
              </a:ext>
            </a:extLst>
          </p:cNvPr>
          <p:cNvSpPr/>
          <p:nvPr/>
        </p:nvSpPr>
        <p:spPr>
          <a:xfrm>
            <a:off x="5754114" y="2666952"/>
            <a:ext cx="1752600" cy="5933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现有解决方案</a:t>
            </a:r>
          </a:p>
        </p:txBody>
      </p:sp>
      <p:sp>
        <p:nvSpPr>
          <p:cNvPr id="75" name="矩形 74">
            <a:extLst>
              <a:ext uri="{FF2B5EF4-FFF2-40B4-BE49-F238E27FC236}">
                <a16:creationId xmlns:a16="http://schemas.microsoft.com/office/drawing/2014/main" id="{06EE9099-2F6F-4C35-9250-FE7F64F21E5E}"/>
              </a:ext>
            </a:extLst>
          </p:cNvPr>
          <p:cNvSpPr/>
          <p:nvPr/>
        </p:nvSpPr>
        <p:spPr>
          <a:xfrm>
            <a:off x="7849614" y="1502555"/>
            <a:ext cx="1619250" cy="538056"/>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基于线性规划的资源模型</a:t>
            </a:r>
          </a:p>
        </p:txBody>
      </p:sp>
      <p:sp>
        <p:nvSpPr>
          <p:cNvPr id="76" name="矩形 75">
            <a:extLst>
              <a:ext uri="{FF2B5EF4-FFF2-40B4-BE49-F238E27FC236}">
                <a16:creationId xmlns:a16="http://schemas.microsoft.com/office/drawing/2014/main" id="{9B7FB2B9-D6D6-4408-989C-C1099CDAE120}"/>
              </a:ext>
            </a:extLst>
          </p:cNvPr>
          <p:cNvSpPr/>
          <p:nvPr/>
        </p:nvSpPr>
        <p:spPr>
          <a:xfrm>
            <a:off x="7844734" y="2614331"/>
            <a:ext cx="1619250" cy="538056"/>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基于控制理论的资源模型</a:t>
            </a:r>
          </a:p>
        </p:txBody>
      </p:sp>
      <p:sp>
        <p:nvSpPr>
          <p:cNvPr id="77" name="矩形 76">
            <a:extLst>
              <a:ext uri="{FF2B5EF4-FFF2-40B4-BE49-F238E27FC236}">
                <a16:creationId xmlns:a16="http://schemas.microsoft.com/office/drawing/2014/main" id="{FFE84D3F-9BBA-49F6-BFC5-94F6E8FB9FEC}"/>
              </a:ext>
            </a:extLst>
          </p:cNvPr>
          <p:cNvSpPr/>
          <p:nvPr/>
        </p:nvSpPr>
        <p:spPr>
          <a:xfrm>
            <a:off x="7844734" y="3577152"/>
            <a:ext cx="1619250" cy="538056"/>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基于图的资源模型</a:t>
            </a:r>
          </a:p>
        </p:txBody>
      </p:sp>
      <p:sp>
        <p:nvSpPr>
          <p:cNvPr id="79" name="矩形: 圆角 78">
            <a:extLst>
              <a:ext uri="{FF2B5EF4-FFF2-40B4-BE49-F238E27FC236}">
                <a16:creationId xmlns:a16="http://schemas.microsoft.com/office/drawing/2014/main" id="{63304CE5-C4A1-40CF-A540-4FC99C7C661D}"/>
              </a:ext>
            </a:extLst>
          </p:cNvPr>
          <p:cNvSpPr/>
          <p:nvPr/>
        </p:nvSpPr>
        <p:spPr>
          <a:xfrm>
            <a:off x="9935635" y="2004323"/>
            <a:ext cx="1181054" cy="6466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t>没有利用网络拓扑变化的可预测性</a:t>
            </a:r>
          </a:p>
        </p:txBody>
      </p:sp>
      <p:cxnSp>
        <p:nvCxnSpPr>
          <p:cNvPr id="81" name="直接连接符 80">
            <a:extLst>
              <a:ext uri="{FF2B5EF4-FFF2-40B4-BE49-F238E27FC236}">
                <a16:creationId xmlns:a16="http://schemas.microsoft.com/office/drawing/2014/main" id="{52066093-B960-417B-AD43-2F30E6F79493}"/>
              </a:ext>
            </a:extLst>
          </p:cNvPr>
          <p:cNvCxnSpPr>
            <a:cxnSpLocks/>
            <a:stCxn id="75" idx="3"/>
            <a:endCxn id="79" idx="1"/>
          </p:cNvCxnSpPr>
          <p:nvPr/>
        </p:nvCxnSpPr>
        <p:spPr>
          <a:xfrm>
            <a:off x="9468864" y="1771583"/>
            <a:ext cx="466771" cy="556041"/>
          </a:xfrm>
          <a:prstGeom prst="line">
            <a:avLst/>
          </a:prstGeom>
        </p:spPr>
        <p:style>
          <a:lnRef idx="1">
            <a:schemeClr val="accent1"/>
          </a:lnRef>
          <a:fillRef idx="0">
            <a:schemeClr val="accent1"/>
          </a:fillRef>
          <a:effectRef idx="0">
            <a:schemeClr val="accent1"/>
          </a:effectRef>
          <a:fontRef idx="minor">
            <a:schemeClr val="tx1"/>
          </a:fontRef>
        </p:style>
      </p:cxnSp>
      <p:cxnSp>
        <p:nvCxnSpPr>
          <p:cNvPr id="83" name="直接连接符 82">
            <a:extLst>
              <a:ext uri="{FF2B5EF4-FFF2-40B4-BE49-F238E27FC236}">
                <a16:creationId xmlns:a16="http://schemas.microsoft.com/office/drawing/2014/main" id="{696AECDA-AFDC-4F3A-AF4C-B9CF4B0674BC}"/>
              </a:ext>
            </a:extLst>
          </p:cNvPr>
          <p:cNvCxnSpPr>
            <a:cxnSpLocks/>
            <a:stCxn id="76" idx="3"/>
            <a:endCxn id="79" idx="1"/>
          </p:cNvCxnSpPr>
          <p:nvPr/>
        </p:nvCxnSpPr>
        <p:spPr>
          <a:xfrm flipV="1">
            <a:off x="9463984" y="2327624"/>
            <a:ext cx="471651" cy="555735"/>
          </a:xfrm>
          <a:prstGeom prst="line">
            <a:avLst/>
          </a:prstGeom>
        </p:spPr>
        <p:style>
          <a:lnRef idx="1">
            <a:schemeClr val="accent1"/>
          </a:lnRef>
          <a:fillRef idx="0">
            <a:schemeClr val="accent1"/>
          </a:fillRef>
          <a:effectRef idx="0">
            <a:schemeClr val="accent1"/>
          </a:effectRef>
          <a:fontRef idx="minor">
            <a:schemeClr val="tx1"/>
          </a:fontRef>
        </p:style>
      </p:cxnSp>
      <p:sp>
        <p:nvSpPr>
          <p:cNvPr id="84" name="矩形: 圆角 83">
            <a:extLst>
              <a:ext uri="{FF2B5EF4-FFF2-40B4-BE49-F238E27FC236}">
                <a16:creationId xmlns:a16="http://schemas.microsoft.com/office/drawing/2014/main" id="{740F43C0-3BDD-49F8-AC26-DC44A28ABB9F}"/>
              </a:ext>
            </a:extLst>
          </p:cNvPr>
          <p:cNvSpPr/>
          <p:nvPr/>
        </p:nvSpPr>
        <p:spPr>
          <a:xfrm>
            <a:off x="9935635" y="3425527"/>
            <a:ext cx="1387059" cy="82192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t>忽略了负载波动的影响，且不能直接用于</a:t>
            </a:r>
            <a:r>
              <a:rPr lang="en-US" altLang="zh-CN" sz="1400" dirty="0"/>
              <a:t>STIN</a:t>
            </a:r>
            <a:endParaRPr lang="zh-CN" altLang="en-US" sz="1400" dirty="0"/>
          </a:p>
        </p:txBody>
      </p:sp>
      <p:cxnSp>
        <p:nvCxnSpPr>
          <p:cNvPr id="92" name="直接连接符 91">
            <a:extLst>
              <a:ext uri="{FF2B5EF4-FFF2-40B4-BE49-F238E27FC236}">
                <a16:creationId xmlns:a16="http://schemas.microsoft.com/office/drawing/2014/main" id="{217A651E-526B-46F7-9BF9-3CBCD32DD637}"/>
              </a:ext>
            </a:extLst>
          </p:cNvPr>
          <p:cNvCxnSpPr>
            <a:stCxn id="77" idx="3"/>
            <a:endCxn id="84" idx="1"/>
          </p:cNvCxnSpPr>
          <p:nvPr/>
        </p:nvCxnSpPr>
        <p:spPr>
          <a:xfrm flipV="1">
            <a:off x="9463984" y="3836489"/>
            <a:ext cx="471651" cy="9691"/>
          </a:xfrm>
          <a:prstGeom prst="line">
            <a:avLst/>
          </a:prstGeom>
        </p:spPr>
        <p:style>
          <a:lnRef idx="1">
            <a:schemeClr val="accent1"/>
          </a:lnRef>
          <a:fillRef idx="0">
            <a:schemeClr val="accent1"/>
          </a:fillRef>
          <a:effectRef idx="0">
            <a:schemeClr val="accent1"/>
          </a:effectRef>
          <a:fontRef idx="minor">
            <a:schemeClr val="tx1"/>
          </a:fontRef>
        </p:style>
      </p:cxnSp>
      <p:sp>
        <p:nvSpPr>
          <p:cNvPr id="94" name="箭头: 下 93">
            <a:extLst>
              <a:ext uri="{FF2B5EF4-FFF2-40B4-BE49-F238E27FC236}">
                <a16:creationId xmlns:a16="http://schemas.microsoft.com/office/drawing/2014/main" id="{E73BA483-3A0E-4628-9137-784146925C0A}"/>
              </a:ext>
            </a:extLst>
          </p:cNvPr>
          <p:cNvSpPr/>
          <p:nvPr/>
        </p:nvSpPr>
        <p:spPr>
          <a:xfrm>
            <a:off x="8454334" y="4195116"/>
            <a:ext cx="400050" cy="28861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矩形 94">
            <a:extLst>
              <a:ext uri="{FF2B5EF4-FFF2-40B4-BE49-F238E27FC236}">
                <a16:creationId xmlns:a16="http://schemas.microsoft.com/office/drawing/2014/main" id="{ED16B26C-A027-4CA6-B7F5-0B9B503E80C5}"/>
              </a:ext>
            </a:extLst>
          </p:cNvPr>
          <p:cNvSpPr/>
          <p:nvPr/>
        </p:nvSpPr>
        <p:spPr>
          <a:xfrm>
            <a:off x="7849614" y="4561029"/>
            <a:ext cx="1619250" cy="538055"/>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时变资源图</a:t>
            </a:r>
            <a:r>
              <a:rPr lang="en-US" altLang="zh-CN" dirty="0"/>
              <a:t>(TVRG)</a:t>
            </a:r>
            <a:endParaRPr lang="zh-CN" altLang="en-US" dirty="0"/>
          </a:p>
        </p:txBody>
      </p:sp>
      <p:sp>
        <p:nvSpPr>
          <p:cNvPr id="96" name="矩形: 圆角 95">
            <a:extLst>
              <a:ext uri="{FF2B5EF4-FFF2-40B4-BE49-F238E27FC236}">
                <a16:creationId xmlns:a16="http://schemas.microsoft.com/office/drawing/2014/main" id="{EEAD7094-8067-4B50-83D7-18BA7791A1C8}"/>
              </a:ext>
            </a:extLst>
          </p:cNvPr>
          <p:cNvSpPr/>
          <p:nvPr/>
        </p:nvSpPr>
        <p:spPr>
          <a:xfrm>
            <a:off x="6360029" y="5559031"/>
            <a:ext cx="1771651" cy="5375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t>如何对不同的运动模式统一建模</a:t>
            </a:r>
          </a:p>
        </p:txBody>
      </p:sp>
      <p:cxnSp>
        <p:nvCxnSpPr>
          <p:cNvPr id="98" name="直接箭头连接符 97">
            <a:extLst>
              <a:ext uri="{FF2B5EF4-FFF2-40B4-BE49-F238E27FC236}">
                <a16:creationId xmlns:a16="http://schemas.microsoft.com/office/drawing/2014/main" id="{7A164719-88C1-4F72-BE21-43CC7BA1A5A3}"/>
              </a:ext>
            </a:extLst>
          </p:cNvPr>
          <p:cNvCxnSpPr>
            <a:cxnSpLocks/>
            <a:stCxn id="96" idx="0"/>
            <a:endCxn id="95" idx="2"/>
          </p:cNvCxnSpPr>
          <p:nvPr/>
        </p:nvCxnSpPr>
        <p:spPr>
          <a:xfrm flipV="1">
            <a:off x="7245855" y="5099084"/>
            <a:ext cx="1413384" cy="459947"/>
          </a:xfrm>
          <a:prstGeom prst="straightConnector1">
            <a:avLst/>
          </a:prstGeom>
          <a:ln w="12700">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101" name="矩形: 圆角 100">
            <a:extLst>
              <a:ext uri="{FF2B5EF4-FFF2-40B4-BE49-F238E27FC236}">
                <a16:creationId xmlns:a16="http://schemas.microsoft.com/office/drawing/2014/main" id="{7D16E398-325C-4E58-9CF4-9392A1180768}"/>
              </a:ext>
            </a:extLst>
          </p:cNvPr>
          <p:cNvSpPr/>
          <p:nvPr/>
        </p:nvSpPr>
        <p:spPr>
          <a:xfrm>
            <a:off x="8878021" y="5575897"/>
            <a:ext cx="2547801" cy="538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t>综合考虑移动模式和波动负载对资源能力的影响</a:t>
            </a:r>
          </a:p>
        </p:txBody>
      </p:sp>
      <p:cxnSp>
        <p:nvCxnSpPr>
          <p:cNvPr id="105" name="直接箭头连接符 104">
            <a:extLst>
              <a:ext uri="{FF2B5EF4-FFF2-40B4-BE49-F238E27FC236}">
                <a16:creationId xmlns:a16="http://schemas.microsoft.com/office/drawing/2014/main" id="{75B5F9B1-A3B3-4409-87CE-7F9954C66451}"/>
              </a:ext>
            </a:extLst>
          </p:cNvPr>
          <p:cNvCxnSpPr>
            <a:stCxn id="101" idx="0"/>
            <a:endCxn id="95" idx="2"/>
          </p:cNvCxnSpPr>
          <p:nvPr/>
        </p:nvCxnSpPr>
        <p:spPr>
          <a:xfrm flipH="1" flipV="1">
            <a:off x="8659239" y="5099084"/>
            <a:ext cx="1492683" cy="476813"/>
          </a:xfrm>
          <a:prstGeom prst="straightConnector1">
            <a:avLst/>
          </a:prstGeom>
          <a:ln>
            <a:tailEnd type="triangle" w="lg" len="lg"/>
          </a:ln>
        </p:spPr>
        <p:style>
          <a:lnRef idx="1">
            <a:schemeClr val="accent1"/>
          </a:lnRef>
          <a:fillRef idx="0">
            <a:schemeClr val="accent1"/>
          </a:fillRef>
          <a:effectRef idx="0">
            <a:schemeClr val="accent1"/>
          </a:effectRef>
          <a:fontRef idx="minor">
            <a:schemeClr val="tx1"/>
          </a:fontRef>
        </p:style>
      </p:cxnSp>
      <p:sp>
        <p:nvSpPr>
          <p:cNvPr id="49" name="流程图: 延期 48">
            <a:extLst>
              <a:ext uri="{FF2B5EF4-FFF2-40B4-BE49-F238E27FC236}">
                <a16:creationId xmlns:a16="http://schemas.microsoft.com/office/drawing/2014/main" id="{738EB324-FD35-481D-AF73-B9DD75E7EC3C}"/>
              </a:ext>
            </a:extLst>
          </p:cNvPr>
          <p:cNvSpPr/>
          <p:nvPr/>
        </p:nvSpPr>
        <p:spPr>
          <a:xfrm flipH="1">
            <a:off x="11644604" y="5559031"/>
            <a:ext cx="544378" cy="524232"/>
          </a:xfrm>
          <a:prstGeom prst="flowChartDelay">
            <a:avLst/>
          </a:prstGeom>
          <a:solidFill>
            <a:srgbClr val="D217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12</a:t>
            </a:r>
            <a:endParaRPr lang="zh-CN" altLang="en-US" dirty="0"/>
          </a:p>
        </p:txBody>
      </p:sp>
      <p:sp>
        <p:nvSpPr>
          <p:cNvPr id="16" name="文本框 15">
            <a:extLst>
              <a:ext uri="{FF2B5EF4-FFF2-40B4-BE49-F238E27FC236}">
                <a16:creationId xmlns:a16="http://schemas.microsoft.com/office/drawing/2014/main" id="{99AA90CA-22BF-47EC-B772-36EAF8B3AC31}"/>
              </a:ext>
            </a:extLst>
          </p:cNvPr>
          <p:cNvSpPr txBox="1"/>
          <p:nvPr/>
        </p:nvSpPr>
        <p:spPr>
          <a:xfrm>
            <a:off x="8016536" y="6108103"/>
            <a:ext cx="1065320" cy="345094"/>
          </a:xfrm>
          <a:prstGeom prst="rect">
            <a:avLst/>
          </a:prstGeom>
          <a:noFill/>
        </p:spPr>
        <p:txBody>
          <a:bodyPr wrap="square" rtlCol="0">
            <a:spAutoFit/>
          </a:bodyPr>
          <a:lstStyle/>
          <a:p>
            <a:pPr algn="ctr">
              <a:lnSpc>
                <a:spcPct val="130000"/>
              </a:lnSpc>
            </a:pPr>
            <a:r>
              <a:rPr kumimoji="1" lang="zh-CN" altLang="en-US" sz="1400" dirty="0">
                <a:latin typeface="微软雅黑" panose="020B0503020204020204" pitchFamily="34" charset="-122"/>
                <a:ea typeface="微软雅黑" panose="020B0503020204020204" pitchFamily="34" charset="-122"/>
              </a:rPr>
              <a:t>关键问题</a:t>
            </a:r>
          </a:p>
        </p:txBody>
      </p:sp>
    </p:spTree>
    <p:extLst>
      <p:ext uri="{BB962C8B-B14F-4D97-AF65-F5344CB8AC3E}">
        <p14:creationId xmlns:p14="http://schemas.microsoft.com/office/powerpoint/2010/main" val="22369475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grpSp>
        <p:nvGrpSpPr>
          <p:cNvPr id="36" name="组合 35">
            <a:extLst>
              <a:ext uri="{FF2B5EF4-FFF2-40B4-BE49-F238E27FC236}">
                <a16:creationId xmlns:a16="http://schemas.microsoft.com/office/drawing/2014/main" id="{6676BBF1-1D92-1B44-8093-E1365E54FF20}"/>
              </a:ext>
            </a:extLst>
          </p:cNvPr>
          <p:cNvGrpSpPr/>
          <p:nvPr/>
        </p:nvGrpSpPr>
        <p:grpSpPr>
          <a:xfrm>
            <a:off x="0" y="-1"/>
            <a:ext cx="12192000" cy="6858002"/>
            <a:chOff x="0" y="-1"/>
            <a:chExt cx="12192000" cy="6858002"/>
          </a:xfrm>
        </p:grpSpPr>
        <p:sp>
          <p:nvSpPr>
            <p:cNvPr id="37" name="矩形 36">
              <a:extLst>
                <a:ext uri="{FF2B5EF4-FFF2-40B4-BE49-F238E27FC236}">
                  <a16:creationId xmlns:a16="http://schemas.microsoft.com/office/drawing/2014/main" id="{61E76F94-C3F4-F642-BB49-D1E07503782A}"/>
                </a:ext>
              </a:extLst>
            </p:cNvPr>
            <p:cNvSpPr/>
            <p:nvPr/>
          </p:nvSpPr>
          <p:spPr>
            <a:xfrm>
              <a:off x="0" y="-1"/>
              <a:ext cx="12192000" cy="706266"/>
            </a:xfrm>
            <a:prstGeom prst="rect">
              <a:avLst/>
            </a:prstGeom>
            <a:gradFill>
              <a:gsLst>
                <a:gs pos="0">
                  <a:srgbClr val="C00000"/>
                </a:gs>
                <a:gs pos="100000">
                  <a:srgbClr val="C00000">
                    <a:lumMod val="94000"/>
                    <a:lumOff val="6000"/>
                    <a:alpha val="8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38" name="矩形 37">
              <a:extLst>
                <a:ext uri="{FF2B5EF4-FFF2-40B4-BE49-F238E27FC236}">
                  <a16:creationId xmlns:a16="http://schemas.microsoft.com/office/drawing/2014/main" id="{2BF7ACBA-7DD7-7542-B7DC-986595574361}"/>
                </a:ext>
              </a:extLst>
            </p:cNvPr>
            <p:cNvSpPr/>
            <p:nvPr/>
          </p:nvSpPr>
          <p:spPr>
            <a:xfrm>
              <a:off x="0" y="708047"/>
              <a:ext cx="12192000" cy="132378"/>
            </a:xfrm>
            <a:prstGeom prst="rect">
              <a:avLst/>
            </a:prstGeom>
            <a:gradFill>
              <a:gsLst>
                <a:gs pos="0">
                  <a:srgbClr val="C00000">
                    <a:alpha val="32000"/>
                  </a:srgbClr>
                </a:gs>
                <a:gs pos="100000">
                  <a:srgbClr val="C00000">
                    <a:lumMod val="94000"/>
                    <a:lumOff val="6000"/>
                    <a:alpha val="2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41" name="矩形 40">
              <a:extLst>
                <a:ext uri="{FF2B5EF4-FFF2-40B4-BE49-F238E27FC236}">
                  <a16:creationId xmlns:a16="http://schemas.microsoft.com/office/drawing/2014/main" id="{C02F7736-51A2-DA4F-B81D-39BFFC8C7467}"/>
                </a:ext>
              </a:extLst>
            </p:cNvPr>
            <p:cNvSpPr/>
            <p:nvPr/>
          </p:nvSpPr>
          <p:spPr>
            <a:xfrm>
              <a:off x="0" y="6453336"/>
              <a:ext cx="12192000" cy="404665"/>
            </a:xfrm>
            <a:prstGeom prst="rect">
              <a:avLst/>
            </a:prstGeom>
            <a:gradFill>
              <a:gsLst>
                <a:gs pos="0">
                  <a:srgbClr val="C00000"/>
                </a:gs>
                <a:gs pos="100000">
                  <a:srgbClr val="C00000">
                    <a:lumMod val="94000"/>
                    <a:lumOff val="6000"/>
                    <a:alpha val="8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grpSp>
      <p:grpSp>
        <p:nvGrpSpPr>
          <p:cNvPr id="42" name="组合 41">
            <a:extLst>
              <a:ext uri="{FF2B5EF4-FFF2-40B4-BE49-F238E27FC236}">
                <a16:creationId xmlns:a16="http://schemas.microsoft.com/office/drawing/2014/main" id="{A969C109-5C44-C641-861F-021C327BCF5B}"/>
              </a:ext>
            </a:extLst>
          </p:cNvPr>
          <p:cNvGrpSpPr/>
          <p:nvPr/>
        </p:nvGrpSpPr>
        <p:grpSpPr>
          <a:xfrm>
            <a:off x="133400" y="140547"/>
            <a:ext cx="11901234" cy="6795389"/>
            <a:chOff x="133400" y="140547"/>
            <a:chExt cx="11901234" cy="6795389"/>
          </a:xfrm>
        </p:grpSpPr>
        <p:pic>
          <p:nvPicPr>
            <p:cNvPr id="43" name="图片 42">
              <a:extLst>
                <a:ext uri="{FF2B5EF4-FFF2-40B4-BE49-F238E27FC236}">
                  <a16:creationId xmlns:a16="http://schemas.microsoft.com/office/drawing/2014/main" id="{6FFD46D5-7C38-9943-83BF-3F9323DE26C4}"/>
                </a:ext>
              </a:extLst>
            </p:cNvPr>
            <p:cNvPicPr>
              <a:picLocks noChangeAspect="1"/>
            </p:cNvPicPr>
            <p:nvPr/>
          </p:nvPicPr>
          <p:blipFill>
            <a:blip r:embed="rId5" cstate="screen">
              <a:alphaModFix amt="70000"/>
              <a:extLst>
                <a:ext uri="{28A0092B-C50C-407E-A947-70E740481C1C}">
                  <a14:useLocalDpi xmlns:a14="http://schemas.microsoft.com/office/drawing/2010/main"/>
                </a:ext>
              </a:extLst>
            </a:blip>
            <a:stretch>
              <a:fillRect/>
            </a:stretch>
          </p:blipFill>
          <p:spPr>
            <a:xfrm>
              <a:off x="9840416" y="140547"/>
              <a:ext cx="2031325" cy="403124"/>
            </a:xfrm>
            <a:prstGeom prst="rect">
              <a:avLst/>
            </a:prstGeom>
          </p:spPr>
        </p:pic>
        <p:pic>
          <p:nvPicPr>
            <p:cNvPr id="44" name="图片 43">
              <a:extLst>
                <a:ext uri="{FF2B5EF4-FFF2-40B4-BE49-F238E27FC236}">
                  <a16:creationId xmlns:a16="http://schemas.microsoft.com/office/drawing/2014/main" id="{ADFE7705-E166-F045-ADA4-1F93759F34C8}"/>
                </a:ext>
              </a:extLst>
            </p:cNvPr>
            <p:cNvPicPr>
              <a:picLocks noChangeAspect="1"/>
            </p:cNvPicPr>
            <p:nvPr/>
          </p:nvPicPr>
          <p:blipFill>
            <a:blip r:embed="rId6" cstate="screen">
              <a:alphaModFix amt="50000"/>
              <a:extLst>
                <a:ext uri="{28A0092B-C50C-407E-A947-70E740481C1C}">
                  <a14:useLocalDpi xmlns:a14="http://schemas.microsoft.com/office/drawing/2010/main"/>
                </a:ext>
              </a:extLst>
            </a:blip>
            <a:stretch>
              <a:fillRect/>
            </a:stretch>
          </p:blipFill>
          <p:spPr>
            <a:xfrm>
              <a:off x="8996245" y="6572902"/>
              <a:ext cx="3038389" cy="185483"/>
            </a:xfrm>
            <a:prstGeom prst="rect">
              <a:avLst/>
            </a:prstGeom>
          </p:spPr>
        </p:pic>
        <p:pic>
          <p:nvPicPr>
            <p:cNvPr id="45" name="图片 44" descr="图片包含 游戏机, 画, 钟表&#10;&#10;描述已自动生成">
              <a:extLst>
                <a:ext uri="{FF2B5EF4-FFF2-40B4-BE49-F238E27FC236}">
                  <a16:creationId xmlns:a16="http://schemas.microsoft.com/office/drawing/2014/main" id="{B6859F38-FEFF-0842-B233-62E1073AFDA4}"/>
                </a:ext>
              </a:extLst>
            </p:cNvPr>
            <p:cNvPicPr>
              <a:picLocks noChangeAspect="1"/>
            </p:cNvPicPr>
            <p:nvPr/>
          </p:nvPicPr>
          <p:blipFill>
            <a:blip r:embed="rId7"/>
            <a:stretch>
              <a:fillRect/>
            </a:stretch>
          </p:blipFill>
          <p:spPr>
            <a:xfrm>
              <a:off x="133400" y="6453336"/>
              <a:ext cx="2362200" cy="482600"/>
            </a:xfrm>
            <a:prstGeom prst="rect">
              <a:avLst/>
            </a:prstGeom>
          </p:spPr>
        </p:pic>
      </p:grpSp>
      <p:sp>
        <p:nvSpPr>
          <p:cNvPr id="26" name="文本框 25">
            <a:extLst>
              <a:ext uri="{FF2B5EF4-FFF2-40B4-BE49-F238E27FC236}">
                <a16:creationId xmlns:a16="http://schemas.microsoft.com/office/drawing/2014/main" id="{82F18CD3-DE75-C848-9FBA-320AB9E7D598}"/>
              </a:ext>
            </a:extLst>
          </p:cNvPr>
          <p:cNvSpPr txBox="1"/>
          <p:nvPr/>
        </p:nvSpPr>
        <p:spPr>
          <a:xfrm>
            <a:off x="175107" y="116852"/>
            <a:ext cx="356188" cy="461665"/>
          </a:xfrm>
          <a:prstGeom prst="rect">
            <a:avLst/>
          </a:prstGeom>
          <a:noFill/>
        </p:spPr>
        <p:txBody>
          <a:bodyPr wrap="none" rtlCol="0">
            <a:spAutoFit/>
          </a:bodyPr>
          <a:lstStyle/>
          <a:p>
            <a:pPr algn="l"/>
            <a:r>
              <a:rPr kumimoji="1" lang="en-US" altLang="zh-CN" sz="2400" b="1" dirty="0">
                <a:solidFill>
                  <a:schemeClr val="bg1"/>
                </a:solidFill>
                <a:effectLst>
                  <a:outerShdw blurRad="50800" dist="38100" dir="5400000" algn="t" rotWithShape="0">
                    <a:prstClr val="black">
                      <a:alpha val="40000"/>
                    </a:prstClr>
                  </a:outerShdw>
                </a:effectLst>
                <a:latin typeface="Arial" panose="020B0604020202020204" pitchFamily="34" charset="0"/>
                <a:ea typeface="Microsoft YaHei" panose="020B0503020204020204" pitchFamily="34" charset="-122"/>
                <a:cs typeface="Arial" panose="020B0604020202020204" pitchFamily="34" charset="0"/>
              </a:rPr>
              <a:t>2</a:t>
            </a:r>
            <a:endParaRPr kumimoji="1" lang="zh-CN" altLang="en-US" sz="2400" b="1" dirty="0">
              <a:solidFill>
                <a:schemeClr val="bg1"/>
              </a:solidFill>
              <a:effectLst>
                <a:outerShdw blurRad="50800" dist="38100" dir="5400000" algn="t" rotWithShape="0">
                  <a:prstClr val="black">
                    <a:alpha val="40000"/>
                  </a:prstClr>
                </a:outerShdw>
              </a:effectLst>
              <a:latin typeface="Arial" panose="020B0604020202020204" pitchFamily="34" charset="0"/>
              <a:ea typeface="Microsoft YaHei" panose="020B0503020204020204" pitchFamily="34" charset="-122"/>
              <a:cs typeface="Arial" panose="020B0604020202020204" pitchFamily="34" charset="0"/>
            </a:endParaRPr>
          </a:p>
        </p:txBody>
      </p:sp>
      <p:cxnSp>
        <p:nvCxnSpPr>
          <p:cNvPr id="27" name="直线连接符 26">
            <a:extLst>
              <a:ext uri="{FF2B5EF4-FFF2-40B4-BE49-F238E27FC236}">
                <a16:creationId xmlns:a16="http://schemas.microsoft.com/office/drawing/2014/main" id="{CF6F5025-52DE-844A-8B12-050285F53236}"/>
              </a:ext>
            </a:extLst>
          </p:cNvPr>
          <p:cNvCxnSpPr/>
          <p:nvPr/>
        </p:nvCxnSpPr>
        <p:spPr>
          <a:xfrm>
            <a:off x="839416" y="124472"/>
            <a:ext cx="0" cy="4188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8" name="文本框 27">
            <a:extLst>
              <a:ext uri="{FF2B5EF4-FFF2-40B4-BE49-F238E27FC236}">
                <a16:creationId xmlns:a16="http://schemas.microsoft.com/office/drawing/2014/main" id="{B572B192-1A8B-0944-BC5E-3183B0CBCBA6}"/>
              </a:ext>
            </a:extLst>
          </p:cNvPr>
          <p:cNvSpPr txBox="1"/>
          <p:nvPr/>
        </p:nvSpPr>
        <p:spPr>
          <a:xfrm>
            <a:off x="1008331" y="124472"/>
            <a:ext cx="1569660" cy="461665"/>
          </a:xfrm>
          <a:prstGeom prst="rect">
            <a:avLst/>
          </a:prstGeom>
          <a:noFill/>
        </p:spPr>
        <p:txBody>
          <a:bodyPr wrap="none" rtlCol="0">
            <a:spAutoFit/>
          </a:bodyPr>
          <a:lstStyle/>
          <a:p>
            <a:pPr algn="l"/>
            <a:r>
              <a:rPr kumimoji="1" lang="zh-CN" altLang="en-US" sz="2400" b="1" spc="300" dirty="0">
                <a:solidFill>
                  <a:schemeClr val="bg1"/>
                </a:solidFill>
                <a:effectLst>
                  <a:outerShdw blurRad="50800" dist="38100" dir="5400000" algn="t" rotWithShape="0">
                    <a:prstClr val="black">
                      <a:alpha val="40000"/>
                    </a:prstClr>
                  </a:outerShdw>
                </a:effectLst>
                <a:latin typeface="Arial" panose="020B0604020202020204" pitchFamily="34" charset="0"/>
                <a:ea typeface="Microsoft YaHei" panose="020B0503020204020204" pitchFamily="34" charset="-122"/>
                <a:cs typeface="Arial" panose="020B0604020202020204" pitchFamily="34" charset="0"/>
              </a:rPr>
              <a:t>系统模型</a:t>
            </a:r>
          </a:p>
        </p:txBody>
      </p:sp>
      <p:sp>
        <p:nvSpPr>
          <p:cNvPr id="4" name="文本框 3">
            <a:extLst>
              <a:ext uri="{FF2B5EF4-FFF2-40B4-BE49-F238E27FC236}">
                <a16:creationId xmlns:a16="http://schemas.microsoft.com/office/drawing/2014/main" id="{048AC620-A87A-434E-AA0C-4CBC51571DE3}"/>
              </a:ext>
            </a:extLst>
          </p:cNvPr>
          <p:cNvSpPr txBox="1"/>
          <p:nvPr/>
        </p:nvSpPr>
        <p:spPr>
          <a:xfrm>
            <a:off x="737487" y="1036584"/>
            <a:ext cx="1019175" cy="427425"/>
          </a:xfrm>
          <a:prstGeom prst="rect">
            <a:avLst/>
          </a:prstGeom>
          <a:noFill/>
        </p:spPr>
        <p:txBody>
          <a:bodyPr wrap="square" rtlCol="0">
            <a:spAutoFit/>
          </a:bodyPr>
          <a:lstStyle/>
          <a:p>
            <a:pPr marL="171450" indent="-171450" algn="ctr">
              <a:lnSpc>
                <a:spcPct val="130000"/>
              </a:lnSpc>
              <a:buFont typeface="Wingdings" panose="05000000000000000000" pitchFamily="2" charset="2"/>
              <a:buChar char="l"/>
            </a:pPr>
            <a:r>
              <a:rPr kumimoji="1" lang="en-US" altLang="zh-CN" dirty="0">
                <a:latin typeface="Microsoft YaHei Light" panose="020B0502040204020203" pitchFamily="34" charset="-122"/>
                <a:ea typeface="Microsoft YaHei Light" panose="020B0502040204020203" pitchFamily="34" charset="-122"/>
              </a:rPr>
              <a:t>STIN</a:t>
            </a:r>
            <a:endParaRPr kumimoji="1" lang="zh-CN" altLang="en-US" dirty="0">
              <a:latin typeface="Microsoft YaHei Light" panose="020B0502040204020203" pitchFamily="34" charset="-122"/>
              <a:ea typeface="Microsoft YaHei Light" panose="020B0502040204020203" pitchFamily="34" charset="-122"/>
            </a:endParaRPr>
          </a:p>
        </p:txBody>
      </p:sp>
      <p:pic>
        <p:nvPicPr>
          <p:cNvPr id="6" name="图片 5">
            <a:extLst>
              <a:ext uri="{FF2B5EF4-FFF2-40B4-BE49-F238E27FC236}">
                <a16:creationId xmlns:a16="http://schemas.microsoft.com/office/drawing/2014/main" id="{59998B15-354A-45EA-8A38-C356794D12B2}"/>
              </a:ext>
            </a:extLst>
          </p:cNvPr>
          <p:cNvPicPr>
            <a:picLocks noChangeAspect="1"/>
          </p:cNvPicPr>
          <p:nvPr/>
        </p:nvPicPr>
        <p:blipFill>
          <a:blip r:embed="rId8"/>
          <a:stretch>
            <a:fillRect/>
          </a:stretch>
        </p:blipFill>
        <p:spPr>
          <a:xfrm>
            <a:off x="612463" y="1660168"/>
            <a:ext cx="4211120" cy="2582563"/>
          </a:xfrm>
          <a:prstGeom prst="rect">
            <a:avLst/>
          </a:prstGeom>
        </p:spPr>
      </p:pic>
      <p:sp>
        <p:nvSpPr>
          <p:cNvPr id="7" name="文本框 6">
            <a:extLst>
              <a:ext uri="{FF2B5EF4-FFF2-40B4-BE49-F238E27FC236}">
                <a16:creationId xmlns:a16="http://schemas.microsoft.com/office/drawing/2014/main" id="{AECDC838-CAF6-4874-A4B4-AE80F23CEC38}"/>
              </a:ext>
            </a:extLst>
          </p:cNvPr>
          <p:cNvSpPr txBox="1"/>
          <p:nvPr/>
        </p:nvSpPr>
        <p:spPr>
          <a:xfrm>
            <a:off x="612463" y="4640349"/>
            <a:ext cx="4025308" cy="1186800"/>
          </a:xfrm>
          <a:prstGeom prst="rect">
            <a:avLst/>
          </a:prstGeom>
          <a:noFill/>
        </p:spPr>
        <p:txBody>
          <a:bodyPr wrap="square" rtlCol="0">
            <a:spAutoFit/>
          </a:bodyPr>
          <a:lstStyle/>
          <a:p>
            <a:pPr>
              <a:lnSpc>
                <a:spcPct val="130000"/>
              </a:lnSpc>
            </a:pPr>
            <a:r>
              <a:rPr kumimoji="1" lang="en-US" altLang="zh-CN" sz="1400" dirty="0">
                <a:latin typeface="Microsoft YaHei Light" panose="020B0502040204020203" pitchFamily="34" charset="-122"/>
                <a:ea typeface="Microsoft YaHei Light" panose="020B0502040204020203" pitchFamily="34" charset="-122"/>
              </a:rPr>
              <a:t>TN</a:t>
            </a:r>
            <a:r>
              <a:rPr kumimoji="1" lang="zh-CN" altLang="en-US" sz="1400" dirty="0">
                <a:latin typeface="Microsoft YaHei Light" panose="020B0502040204020203" pitchFamily="34" charset="-122"/>
                <a:ea typeface="Microsoft YaHei Light" panose="020B0502040204020203" pitchFamily="34" charset="-122"/>
              </a:rPr>
              <a:t>和</a:t>
            </a:r>
            <a:r>
              <a:rPr kumimoji="1" lang="en-US" altLang="zh-CN" sz="1400" dirty="0">
                <a:latin typeface="Microsoft YaHei Light" panose="020B0502040204020203" pitchFamily="34" charset="-122"/>
                <a:ea typeface="Microsoft YaHei Light" panose="020B0502040204020203" pitchFamily="34" charset="-122"/>
              </a:rPr>
              <a:t>SN</a:t>
            </a:r>
            <a:r>
              <a:rPr kumimoji="1" lang="zh-CN" altLang="en-US" sz="1400" dirty="0">
                <a:latin typeface="Microsoft YaHei Light" panose="020B0502040204020203" pitchFamily="34" charset="-122"/>
                <a:ea typeface="Microsoft YaHei Light" panose="020B0502040204020203" pitchFamily="34" charset="-122"/>
              </a:rPr>
              <a:t>都有数据层和控制层</a:t>
            </a:r>
            <a:endParaRPr kumimoji="1" lang="en-US" altLang="zh-CN" sz="1400" dirty="0">
              <a:latin typeface="Microsoft YaHei Light" panose="020B0502040204020203" pitchFamily="34" charset="-122"/>
              <a:ea typeface="Microsoft YaHei Light" panose="020B0502040204020203" pitchFamily="34" charset="-122"/>
            </a:endParaRPr>
          </a:p>
          <a:p>
            <a:pPr>
              <a:lnSpc>
                <a:spcPct val="130000"/>
              </a:lnSpc>
            </a:pPr>
            <a:r>
              <a:rPr kumimoji="1" lang="zh-CN" altLang="en-US" sz="1400" dirty="0">
                <a:latin typeface="Microsoft YaHei Light" panose="020B0502040204020203" pitchFamily="34" charset="-122"/>
                <a:ea typeface="Microsoft YaHei Light" panose="020B0502040204020203" pitchFamily="34" charset="-122"/>
              </a:rPr>
              <a:t>数据层的节点可以传输和处理数据</a:t>
            </a:r>
            <a:endParaRPr kumimoji="1" lang="en-US" altLang="zh-CN" sz="1400" dirty="0">
              <a:latin typeface="Microsoft YaHei Light" panose="020B0502040204020203" pitchFamily="34" charset="-122"/>
              <a:ea typeface="Microsoft YaHei Light" panose="020B0502040204020203" pitchFamily="34" charset="-122"/>
            </a:endParaRPr>
          </a:p>
          <a:p>
            <a:pPr>
              <a:lnSpc>
                <a:spcPct val="130000"/>
              </a:lnSpc>
            </a:pPr>
            <a:r>
              <a:rPr kumimoji="1" lang="zh-CN" altLang="en-US" sz="1400" dirty="0">
                <a:latin typeface="Microsoft YaHei Light" panose="020B0502040204020203" pitchFamily="34" charset="-122"/>
                <a:ea typeface="Microsoft YaHei Light" panose="020B0502040204020203" pitchFamily="34" charset="-122"/>
              </a:rPr>
              <a:t>控制层又分为两层</a:t>
            </a:r>
            <a:endParaRPr kumimoji="1" lang="en-US" altLang="zh-CN" sz="1400" dirty="0">
              <a:latin typeface="Microsoft YaHei Light" panose="020B0502040204020203" pitchFamily="34" charset="-122"/>
              <a:ea typeface="Microsoft YaHei Light" panose="020B0502040204020203" pitchFamily="34" charset="-122"/>
            </a:endParaRPr>
          </a:p>
          <a:p>
            <a:pPr>
              <a:lnSpc>
                <a:spcPct val="130000"/>
              </a:lnSpc>
            </a:pPr>
            <a:r>
              <a:rPr kumimoji="1" lang="zh-CN" altLang="en-US" sz="1400" dirty="0">
                <a:latin typeface="Microsoft YaHei Light" panose="020B0502040204020203" pitchFamily="34" charset="-122"/>
                <a:ea typeface="Microsoft YaHei Light" panose="020B0502040204020203" pitchFamily="34" charset="-122"/>
              </a:rPr>
              <a:t>文中假设控制器的位置和数量都是已知且固定的</a:t>
            </a:r>
          </a:p>
        </p:txBody>
      </p:sp>
      <p:sp>
        <p:nvSpPr>
          <p:cNvPr id="49" name="文本框 48">
            <a:extLst>
              <a:ext uri="{FF2B5EF4-FFF2-40B4-BE49-F238E27FC236}">
                <a16:creationId xmlns:a16="http://schemas.microsoft.com/office/drawing/2014/main" id="{5AD7D290-8E44-4582-839E-4AE8DD0AE077}"/>
              </a:ext>
            </a:extLst>
          </p:cNvPr>
          <p:cNvSpPr txBox="1"/>
          <p:nvPr/>
        </p:nvSpPr>
        <p:spPr>
          <a:xfrm>
            <a:off x="5211838" y="1036584"/>
            <a:ext cx="2236525" cy="425116"/>
          </a:xfrm>
          <a:prstGeom prst="rect">
            <a:avLst/>
          </a:prstGeom>
          <a:noFill/>
        </p:spPr>
        <p:txBody>
          <a:bodyPr wrap="square" rtlCol="0">
            <a:spAutoFit/>
          </a:bodyPr>
          <a:lstStyle/>
          <a:p>
            <a:pPr marL="171450" indent="-171450" algn="ctr">
              <a:lnSpc>
                <a:spcPct val="130000"/>
              </a:lnSpc>
              <a:buFont typeface="Wingdings" panose="05000000000000000000" pitchFamily="2" charset="2"/>
              <a:buChar char="l"/>
            </a:pPr>
            <a:r>
              <a:rPr kumimoji="1" lang="zh-CN" altLang="en-US" dirty="0">
                <a:latin typeface="Microsoft YaHei Light" panose="020B0502040204020203" pitchFamily="34" charset="-122"/>
                <a:ea typeface="Microsoft YaHei Light" panose="020B0502040204020203" pitchFamily="34" charset="-122"/>
              </a:rPr>
              <a:t>时变资源图</a:t>
            </a:r>
            <a:r>
              <a:rPr kumimoji="1" lang="en-US" altLang="zh-CN" dirty="0">
                <a:latin typeface="Microsoft YaHei Light" panose="020B0502040204020203" pitchFamily="34" charset="-122"/>
                <a:ea typeface="Microsoft YaHei Light" panose="020B0502040204020203" pitchFamily="34" charset="-122"/>
              </a:rPr>
              <a:t>(TVRG)</a:t>
            </a:r>
            <a:endParaRPr kumimoji="1" lang="zh-CN" altLang="en-US" dirty="0">
              <a:latin typeface="Microsoft YaHei Light" panose="020B0502040204020203" pitchFamily="34" charset="-122"/>
              <a:ea typeface="Microsoft YaHei Light" panose="020B0502040204020203" pitchFamily="34" charset="-122"/>
            </a:endParaRPr>
          </a:p>
        </p:txBody>
      </p:sp>
      <p:sp>
        <p:nvSpPr>
          <p:cNvPr id="8" name="文本框 7">
            <a:extLst>
              <a:ext uri="{FF2B5EF4-FFF2-40B4-BE49-F238E27FC236}">
                <a16:creationId xmlns:a16="http://schemas.microsoft.com/office/drawing/2014/main" id="{0387BCE2-7B56-44F7-8CA3-FB48389039FA}"/>
              </a:ext>
            </a:extLst>
          </p:cNvPr>
          <p:cNvSpPr txBox="1"/>
          <p:nvPr/>
        </p:nvSpPr>
        <p:spPr>
          <a:xfrm>
            <a:off x="5498548" y="1430054"/>
            <a:ext cx="5404991" cy="626646"/>
          </a:xfrm>
          <a:prstGeom prst="rect">
            <a:avLst/>
          </a:prstGeom>
          <a:noFill/>
        </p:spPr>
        <p:txBody>
          <a:bodyPr wrap="square" rtlCol="0">
            <a:spAutoFit/>
          </a:bodyPr>
          <a:lstStyle/>
          <a:p>
            <a:pPr>
              <a:lnSpc>
                <a:spcPct val="130000"/>
              </a:lnSpc>
            </a:pPr>
            <a:r>
              <a:rPr kumimoji="1" lang="zh-CN" altLang="en-US" sz="1400" dirty="0">
                <a:latin typeface="Microsoft YaHei Light" panose="020B0502040204020203" pitchFamily="34" charset="-122"/>
                <a:ea typeface="Microsoft YaHei Light" panose="020B0502040204020203" pitchFamily="34" charset="-122"/>
              </a:rPr>
              <a:t>文中将</a:t>
            </a:r>
            <a:r>
              <a:rPr kumimoji="1" lang="en-US" altLang="zh-CN" sz="1400" dirty="0">
                <a:latin typeface="Microsoft YaHei Light" panose="020B0502040204020203" pitchFamily="34" charset="-122"/>
                <a:ea typeface="Microsoft YaHei Light" panose="020B0502040204020203" pitchFamily="34" charset="-122"/>
              </a:rPr>
              <a:t>TVRG</a:t>
            </a:r>
            <a:r>
              <a:rPr kumimoji="1" lang="zh-CN" altLang="en-US" sz="1400" dirty="0">
                <a:latin typeface="Microsoft YaHei Light" panose="020B0502040204020203" pitchFamily="34" charset="-122"/>
                <a:ea typeface="Microsoft YaHei Light" panose="020B0502040204020203" pitchFamily="34" charset="-122"/>
              </a:rPr>
              <a:t>分为</a:t>
            </a:r>
            <a:r>
              <a:rPr kumimoji="1" lang="en-US" altLang="zh-CN" sz="1400" dirty="0">
                <a:latin typeface="Microsoft YaHei Light" panose="020B0502040204020203" pitchFamily="34" charset="-122"/>
                <a:ea typeface="Microsoft YaHei Light" panose="020B0502040204020203" pitchFamily="34" charset="-122"/>
              </a:rPr>
              <a:t>node-level</a:t>
            </a:r>
            <a:r>
              <a:rPr kumimoji="1" lang="zh-CN" altLang="en-US" sz="1400" dirty="0">
                <a:latin typeface="Microsoft YaHei Light" panose="020B0502040204020203" pitchFamily="34" charset="-122"/>
                <a:ea typeface="Microsoft YaHei Light" panose="020B0502040204020203" pitchFamily="34" charset="-122"/>
              </a:rPr>
              <a:t>和</a:t>
            </a:r>
            <a:r>
              <a:rPr kumimoji="1" lang="en-US" altLang="zh-CN" sz="1400" dirty="0">
                <a:latin typeface="Microsoft YaHei Light" panose="020B0502040204020203" pitchFamily="34" charset="-122"/>
                <a:ea typeface="Microsoft YaHei Light" panose="020B0502040204020203" pitchFamily="34" charset="-122"/>
              </a:rPr>
              <a:t>domain-level</a:t>
            </a:r>
            <a:r>
              <a:rPr kumimoji="1" lang="zh-CN" altLang="en-US" sz="1400" dirty="0">
                <a:latin typeface="Microsoft YaHei Light" panose="020B0502040204020203" pitchFamily="34" charset="-122"/>
                <a:ea typeface="Microsoft YaHei Light" panose="020B0502040204020203" pitchFamily="34" charset="-122"/>
              </a:rPr>
              <a:t>两种类型，分别用于做</a:t>
            </a:r>
            <a:r>
              <a:rPr kumimoji="1" lang="zh-CN" altLang="en-US" sz="1400" dirty="0">
                <a:solidFill>
                  <a:srgbClr val="FF0000"/>
                </a:solidFill>
                <a:latin typeface="Microsoft YaHei Light" panose="020B0502040204020203" pitchFamily="34" charset="-122"/>
                <a:ea typeface="Microsoft YaHei Light" panose="020B0502040204020203" pitchFamily="34" charset="-122"/>
              </a:rPr>
              <a:t>域内调度</a:t>
            </a:r>
            <a:r>
              <a:rPr kumimoji="1" lang="zh-CN" altLang="en-US" sz="1400" dirty="0">
                <a:latin typeface="Microsoft YaHei Light" panose="020B0502040204020203" pitchFamily="34" charset="-122"/>
                <a:ea typeface="Microsoft YaHei Light" panose="020B0502040204020203" pitchFamily="34" charset="-122"/>
              </a:rPr>
              <a:t>和</a:t>
            </a:r>
            <a:r>
              <a:rPr kumimoji="1" lang="zh-CN" altLang="en-US" sz="1400" dirty="0">
                <a:solidFill>
                  <a:srgbClr val="FF0000"/>
                </a:solidFill>
                <a:latin typeface="Microsoft YaHei Light" panose="020B0502040204020203" pitchFamily="34" charset="-122"/>
                <a:ea typeface="Microsoft YaHei Light" panose="020B0502040204020203" pitchFamily="34" charset="-122"/>
              </a:rPr>
              <a:t>跨域调度</a:t>
            </a:r>
            <a:r>
              <a:rPr kumimoji="1" lang="zh-CN" altLang="en-US" sz="1400" dirty="0">
                <a:latin typeface="Microsoft YaHei Light" panose="020B0502040204020203" pitchFamily="34" charset="-122"/>
                <a:ea typeface="Microsoft YaHei Light" panose="020B0502040204020203" pitchFamily="34" charset="-122"/>
              </a:rPr>
              <a:t>。分别用               表示</a:t>
            </a:r>
          </a:p>
        </p:txBody>
      </p:sp>
      <p:graphicFrame>
        <p:nvGraphicFramePr>
          <p:cNvPr id="9" name="对象 8">
            <a:extLst>
              <a:ext uri="{FF2B5EF4-FFF2-40B4-BE49-F238E27FC236}">
                <a16:creationId xmlns:a16="http://schemas.microsoft.com/office/drawing/2014/main" id="{604D5F65-789C-4055-9F8C-4DF8E30ABDBD}"/>
              </a:ext>
            </a:extLst>
          </p:cNvPr>
          <p:cNvGraphicFramePr>
            <a:graphicFrameLocks noChangeAspect="1"/>
          </p:cNvGraphicFramePr>
          <p:nvPr>
            <p:extLst>
              <p:ext uri="{D42A27DB-BD31-4B8C-83A1-F6EECF244321}">
                <p14:modId xmlns:p14="http://schemas.microsoft.com/office/powerpoint/2010/main" val="3996139266"/>
              </p:ext>
            </p:extLst>
          </p:nvPr>
        </p:nvGraphicFramePr>
        <p:xfrm>
          <a:off x="7932506" y="1763173"/>
          <a:ext cx="723222" cy="297107"/>
        </p:xfrm>
        <a:graphic>
          <a:graphicData uri="http://schemas.openxmlformats.org/presentationml/2006/ole">
            <mc:AlternateContent xmlns:mc="http://schemas.openxmlformats.org/markup-compatibility/2006">
              <mc:Choice xmlns:v="urn:schemas-microsoft-com:vml" Requires="v">
                <p:oleObj spid="_x0000_s2229" name="AxMath" r:id="rId9" imgW="586800" imgH="241920" progId="Equation.AxMath">
                  <p:embed/>
                </p:oleObj>
              </mc:Choice>
              <mc:Fallback>
                <p:oleObj name="AxMath" r:id="rId9" imgW="586800" imgH="241920" progId="Equation.AxMath">
                  <p:embed/>
                  <p:pic>
                    <p:nvPicPr>
                      <p:cNvPr id="0" name=""/>
                      <p:cNvPicPr/>
                      <p:nvPr/>
                    </p:nvPicPr>
                    <p:blipFill>
                      <a:blip r:embed="rId10"/>
                      <a:stretch>
                        <a:fillRect/>
                      </a:stretch>
                    </p:blipFill>
                    <p:spPr>
                      <a:xfrm>
                        <a:off x="7932506" y="1763173"/>
                        <a:ext cx="723222" cy="297107"/>
                      </a:xfrm>
                      <a:prstGeom prst="rect">
                        <a:avLst/>
                      </a:prstGeom>
                    </p:spPr>
                  </p:pic>
                </p:oleObj>
              </mc:Fallback>
            </mc:AlternateContent>
          </a:graphicData>
        </a:graphic>
      </p:graphicFrame>
      <p:sp>
        <p:nvSpPr>
          <p:cNvPr id="10" name="文本框 9">
            <a:extLst>
              <a:ext uri="{FF2B5EF4-FFF2-40B4-BE49-F238E27FC236}">
                <a16:creationId xmlns:a16="http://schemas.microsoft.com/office/drawing/2014/main" id="{F189E038-B8DA-482C-AA19-5F5358AEAEF1}"/>
              </a:ext>
            </a:extLst>
          </p:cNvPr>
          <p:cNvSpPr txBox="1"/>
          <p:nvPr/>
        </p:nvSpPr>
        <p:spPr>
          <a:xfrm>
            <a:off x="5397619" y="2014797"/>
            <a:ext cx="1917579" cy="346570"/>
          </a:xfrm>
          <a:prstGeom prst="rect">
            <a:avLst/>
          </a:prstGeom>
          <a:noFill/>
        </p:spPr>
        <p:txBody>
          <a:bodyPr wrap="square" rtlCol="0">
            <a:spAutoFit/>
          </a:bodyPr>
          <a:lstStyle/>
          <a:p>
            <a:pPr marL="171450" indent="-171450" algn="ctr">
              <a:lnSpc>
                <a:spcPct val="130000"/>
              </a:lnSpc>
              <a:buFont typeface="Arial" panose="020B0604020202020204" pitchFamily="34" charset="0"/>
              <a:buChar char="•"/>
            </a:pPr>
            <a:r>
              <a:rPr kumimoji="1" lang="en-US" altLang="zh-CN" sz="1400" b="1" dirty="0">
                <a:latin typeface="Microsoft YaHei Light" panose="020B0502040204020203" pitchFamily="34" charset="-122"/>
                <a:ea typeface="Microsoft YaHei Light" panose="020B0502040204020203" pitchFamily="34" charset="-122"/>
              </a:rPr>
              <a:t>Node-level TVRG</a:t>
            </a:r>
            <a:endParaRPr kumimoji="1" lang="zh-CN" altLang="en-US" sz="1400" b="1" dirty="0">
              <a:latin typeface="Microsoft YaHei Light" panose="020B0502040204020203" pitchFamily="34" charset="-122"/>
              <a:ea typeface="Microsoft YaHei Light" panose="020B0502040204020203" pitchFamily="34" charset="-122"/>
            </a:endParaRPr>
          </a:p>
        </p:txBody>
      </p:sp>
      <p:sp>
        <p:nvSpPr>
          <p:cNvPr id="51" name="文本框 50">
            <a:extLst>
              <a:ext uri="{FF2B5EF4-FFF2-40B4-BE49-F238E27FC236}">
                <a16:creationId xmlns:a16="http://schemas.microsoft.com/office/drawing/2014/main" id="{098AA5FB-DBA9-470D-8A7E-14E8EDBCB1B4}"/>
              </a:ext>
            </a:extLst>
          </p:cNvPr>
          <p:cNvSpPr txBox="1"/>
          <p:nvPr/>
        </p:nvSpPr>
        <p:spPr>
          <a:xfrm>
            <a:off x="8655728" y="1989019"/>
            <a:ext cx="2074211" cy="346570"/>
          </a:xfrm>
          <a:prstGeom prst="rect">
            <a:avLst/>
          </a:prstGeom>
          <a:noFill/>
        </p:spPr>
        <p:txBody>
          <a:bodyPr wrap="square" rtlCol="0">
            <a:spAutoFit/>
          </a:bodyPr>
          <a:lstStyle/>
          <a:p>
            <a:pPr marL="171450" indent="-171450" algn="ctr">
              <a:lnSpc>
                <a:spcPct val="130000"/>
              </a:lnSpc>
              <a:buFont typeface="Arial" panose="020B0604020202020204" pitchFamily="34" charset="0"/>
              <a:buChar char="•"/>
            </a:pPr>
            <a:r>
              <a:rPr kumimoji="1" lang="en-US" altLang="zh-CN" sz="1400" b="1" dirty="0">
                <a:latin typeface="Microsoft YaHei Light" panose="020B0502040204020203" pitchFamily="34" charset="-122"/>
                <a:ea typeface="Microsoft YaHei Light" panose="020B0502040204020203" pitchFamily="34" charset="-122"/>
              </a:rPr>
              <a:t>Domain-level TVRG</a:t>
            </a:r>
            <a:endParaRPr kumimoji="1" lang="zh-CN" altLang="en-US" sz="1400" b="1" dirty="0">
              <a:latin typeface="Microsoft YaHei Light" panose="020B0502040204020203" pitchFamily="34" charset="-122"/>
              <a:ea typeface="Microsoft YaHei Light" panose="020B0502040204020203" pitchFamily="34" charset="-122"/>
            </a:endParaRPr>
          </a:p>
        </p:txBody>
      </p:sp>
      <p:pic>
        <p:nvPicPr>
          <p:cNvPr id="11" name="图片 10">
            <a:extLst>
              <a:ext uri="{FF2B5EF4-FFF2-40B4-BE49-F238E27FC236}">
                <a16:creationId xmlns:a16="http://schemas.microsoft.com/office/drawing/2014/main" id="{66E898E3-BA3C-4FE6-B523-F46C44CDCD2B}"/>
              </a:ext>
            </a:extLst>
          </p:cNvPr>
          <p:cNvPicPr>
            <a:picLocks noChangeAspect="1"/>
          </p:cNvPicPr>
          <p:nvPr/>
        </p:nvPicPr>
        <p:blipFill>
          <a:blip r:embed="rId11"/>
          <a:stretch>
            <a:fillRect/>
          </a:stretch>
        </p:blipFill>
        <p:spPr>
          <a:xfrm>
            <a:off x="5553944" y="2352620"/>
            <a:ext cx="2948005" cy="257177"/>
          </a:xfrm>
          <a:prstGeom prst="rect">
            <a:avLst/>
          </a:prstGeom>
        </p:spPr>
      </p:pic>
      <p:sp>
        <p:nvSpPr>
          <p:cNvPr id="13" name="文本框 12">
            <a:extLst>
              <a:ext uri="{FF2B5EF4-FFF2-40B4-BE49-F238E27FC236}">
                <a16:creationId xmlns:a16="http://schemas.microsoft.com/office/drawing/2014/main" id="{AF892042-1371-43A0-A844-91DC99C721A7}"/>
              </a:ext>
            </a:extLst>
          </p:cNvPr>
          <p:cNvSpPr txBox="1"/>
          <p:nvPr/>
        </p:nvSpPr>
        <p:spPr>
          <a:xfrm>
            <a:off x="5498548" y="2699685"/>
            <a:ext cx="3133818" cy="790345"/>
          </a:xfrm>
          <a:prstGeom prst="rect">
            <a:avLst/>
          </a:prstGeom>
          <a:noFill/>
        </p:spPr>
        <p:txBody>
          <a:bodyPr wrap="square" rtlCol="0">
            <a:spAutoFit/>
          </a:bodyPr>
          <a:lstStyle/>
          <a:p>
            <a:pPr>
              <a:lnSpc>
                <a:spcPct val="130000"/>
              </a:lnSpc>
            </a:pPr>
            <a:r>
              <a:rPr kumimoji="1" lang="zh-CN" altLang="en-US" sz="1200" dirty="0">
                <a:latin typeface="Microsoft YaHei Light" panose="020B0502040204020203" pitchFamily="34" charset="-122"/>
                <a:ea typeface="Microsoft YaHei Light" panose="020B0502040204020203" pitchFamily="34" charset="-122"/>
              </a:rPr>
              <a:t>他们分别表示</a:t>
            </a:r>
            <a:r>
              <a:rPr kumimoji="1" lang="zh-CN" altLang="en-US" sz="1200" dirty="0">
                <a:solidFill>
                  <a:srgbClr val="FF0000"/>
                </a:solidFill>
                <a:latin typeface="Microsoft YaHei Light" panose="020B0502040204020203" pitchFamily="34" charset="-122"/>
                <a:ea typeface="Microsoft YaHei Light" panose="020B0502040204020203" pitchFamily="34" charset="-122"/>
              </a:rPr>
              <a:t>节点、边、传输延迟、可用带宽、排队延迟和处理能力</a:t>
            </a:r>
            <a:r>
              <a:rPr kumimoji="1" lang="zh-CN" altLang="en-US" sz="1200" dirty="0">
                <a:latin typeface="Microsoft YaHei Light" panose="020B0502040204020203" pitchFamily="34" charset="-122"/>
                <a:ea typeface="Microsoft YaHei Light" panose="020B0502040204020203" pitchFamily="34" charset="-122"/>
              </a:rPr>
              <a:t>。节点由原始拓扑的边转化而来，边代表的就是域内传输链路。</a:t>
            </a:r>
          </a:p>
        </p:txBody>
      </p:sp>
      <p:pic>
        <p:nvPicPr>
          <p:cNvPr id="14" name="图片 13">
            <a:extLst>
              <a:ext uri="{FF2B5EF4-FFF2-40B4-BE49-F238E27FC236}">
                <a16:creationId xmlns:a16="http://schemas.microsoft.com/office/drawing/2014/main" id="{FE5D8582-C240-483C-A658-A0389F935DF7}"/>
              </a:ext>
            </a:extLst>
          </p:cNvPr>
          <p:cNvPicPr>
            <a:picLocks noChangeAspect="1"/>
          </p:cNvPicPr>
          <p:nvPr/>
        </p:nvPicPr>
        <p:blipFill>
          <a:blip r:embed="rId12"/>
          <a:stretch>
            <a:fillRect/>
          </a:stretch>
        </p:blipFill>
        <p:spPr>
          <a:xfrm>
            <a:off x="4917038" y="3613372"/>
            <a:ext cx="3529516" cy="2484464"/>
          </a:xfrm>
          <a:prstGeom prst="rect">
            <a:avLst/>
          </a:prstGeom>
        </p:spPr>
      </p:pic>
      <p:pic>
        <p:nvPicPr>
          <p:cNvPr id="15" name="图片 14">
            <a:extLst>
              <a:ext uri="{FF2B5EF4-FFF2-40B4-BE49-F238E27FC236}">
                <a16:creationId xmlns:a16="http://schemas.microsoft.com/office/drawing/2014/main" id="{C390FA03-8135-46EF-85D1-229A37C825AA}"/>
              </a:ext>
            </a:extLst>
          </p:cNvPr>
          <p:cNvPicPr>
            <a:picLocks noChangeAspect="1"/>
          </p:cNvPicPr>
          <p:nvPr/>
        </p:nvPicPr>
        <p:blipFill>
          <a:blip r:embed="rId13"/>
          <a:stretch>
            <a:fillRect/>
          </a:stretch>
        </p:blipFill>
        <p:spPr>
          <a:xfrm>
            <a:off x="8863123" y="2361896"/>
            <a:ext cx="2180698" cy="273930"/>
          </a:xfrm>
          <a:prstGeom prst="rect">
            <a:avLst/>
          </a:prstGeom>
        </p:spPr>
      </p:pic>
      <p:sp>
        <p:nvSpPr>
          <p:cNvPr id="52" name="文本框 51">
            <a:extLst>
              <a:ext uri="{FF2B5EF4-FFF2-40B4-BE49-F238E27FC236}">
                <a16:creationId xmlns:a16="http://schemas.microsoft.com/office/drawing/2014/main" id="{6E56EBB6-CD4D-49C7-B39E-FA4D6061B669}"/>
              </a:ext>
            </a:extLst>
          </p:cNvPr>
          <p:cNvSpPr txBox="1"/>
          <p:nvPr/>
        </p:nvSpPr>
        <p:spPr>
          <a:xfrm>
            <a:off x="8737923" y="2769713"/>
            <a:ext cx="3133818" cy="550279"/>
          </a:xfrm>
          <a:prstGeom prst="rect">
            <a:avLst/>
          </a:prstGeom>
          <a:noFill/>
        </p:spPr>
        <p:txBody>
          <a:bodyPr wrap="square" rtlCol="0">
            <a:spAutoFit/>
          </a:bodyPr>
          <a:lstStyle/>
          <a:p>
            <a:pPr>
              <a:lnSpc>
                <a:spcPct val="130000"/>
              </a:lnSpc>
            </a:pPr>
            <a:r>
              <a:rPr kumimoji="1" lang="zh-CN" altLang="en-US" sz="1200" dirty="0">
                <a:latin typeface="Microsoft YaHei Light" panose="020B0502040204020203" pitchFamily="34" charset="-122"/>
                <a:ea typeface="Microsoft YaHei Light" panose="020B0502040204020203" pitchFamily="34" charset="-122"/>
              </a:rPr>
              <a:t>他们分别表示跨域传输节点集合、跨域传输时延和跨域传输带宽。</a:t>
            </a:r>
          </a:p>
        </p:txBody>
      </p:sp>
      <p:pic>
        <p:nvPicPr>
          <p:cNvPr id="16" name="图片 15">
            <a:extLst>
              <a:ext uri="{FF2B5EF4-FFF2-40B4-BE49-F238E27FC236}">
                <a16:creationId xmlns:a16="http://schemas.microsoft.com/office/drawing/2014/main" id="{5FB1E4D2-79CE-4B5A-9EE5-81B0EF303A17}"/>
              </a:ext>
            </a:extLst>
          </p:cNvPr>
          <p:cNvPicPr>
            <a:picLocks noChangeAspect="1"/>
          </p:cNvPicPr>
          <p:nvPr/>
        </p:nvPicPr>
        <p:blipFill>
          <a:blip r:embed="rId14"/>
          <a:stretch>
            <a:fillRect/>
          </a:stretch>
        </p:blipFill>
        <p:spPr>
          <a:xfrm>
            <a:off x="8501949" y="3754116"/>
            <a:ext cx="3648075" cy="2038350"/>
          </a:xfrm>
          <a:prstGeom prst="rect">
            <a:avLst/>
          </a:prstGeom>
        </p:spPr>
      </p:pic>
      <p:sp>
        <p:nvSpPr>
          <p:cNvPr id="29" name="流程图: 延期 28">
            <a:extLst>
              <a:ext uri="{FF2B5EF4-FFF2-40B4-BE49-F238E27FC236}">
                <a16:creationId xmlns:a16="http://schemas.microsoft.com/office/drawing/2014/main" id="{9B85D7CB-6AC0-4B8D-9705-0E13591C11DF}"/>
              </a:ext>
            </a:extLst>
          </p:cNvPr>
          <p:cNvSpPr/>
          <p:nvPr/>
        </p:nvSpPr>
        <p:spPr>
          <a:xfrm flipH="1">
            <a:off x="11644604" y="5559031"/>
            <a:ext cx="544378" cy="524232"/>
          </a:xfrm>
          <a:prstGeom prst="flowChartDelay">
            <a:avLst/>
          </a:prstGeom>
          <a:solidFill>
            <a:srgbClr val="D217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13</a:t>
            </a:r>
            <a:endParaRPr lang="zh-CN" altLang="en-US" dirty="0"/>
          </a:p>
        </p:txBody>
      </p:sp>
    </p:spTree>
    <p:extLst>
      <p:ext uri="{BB962C8B-B14F-4D97-AF65-F5344CB8AC3E}">
        <p14:creationId xmlns:p14="http://schemas.microsoft.com/office/powerpoint/2010/main" val="4276192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pSp>
        <p:nvGrpSpPr>
          <p:cNvPr id="36" name="组合 35">
            <a:extLst>
              <a:ext uri="{FF2B5EF4-FFF2-40B4-BE49-F238E27FC236}">
                <a16:creationId xmlns:a16="http://schemas.microsoft.com/office/drawing/2014/main" id="{6676BBF1-1D92-1B44-8093-E1365E54FF20}"/>
              </a:ext>
            </a:extLst>
          </p:cNvPr>
          <p:cNvGrpSpPr/>
          <p:nvPr/>
        </p:nvGrpSpPr>
        <p:grpSpPr>
          <a:xfrm>
            <a:off x="0" y="-1"/>
            <a:ext cx="12192000" cy="6858002"/>
            <a:chOff x="0" y="-1"/>
            <a:chExt cx="12192000" cy="6858002"/>
          </a:xfrm>
        </p:grpSpPr>
        <p:sp>
          <p:nvSpPr>
            <p:cNvPr id="37" name="矩形 36">
              <a:extLst>
                <a:ext uri="{FF2B5EF4-FFF2-40B4-BE49-F238E27FC236}">
                  <a16:creationId xmlns:a16="http://schemas.microsoft.com/office/drawing/2014/main" id="{61E76F94-C3F4-F642-BB49-D1E07503782A}"/>
                </a:ext>
              </a:extLst>
            </p:cNvPr>
            <p:cNvSpPr/>
            <p:nvPr/>
          </p:nvSpPr>
          <p:spPr>
            <a:xfrm>
              <a:off x="0" y="-1"/>
              <a:ext cx="12192000" cy="706266"/>
            </a:xfrm>
            <a:prstGeom prst="rect">
              <a:avLst/>
            </a:prstGeom>
            <a:gradFill>
              <a:gsLst>
                <a:gs pos="0">
                  <a:srgbClr val="C00000"/>
                </a:gs>
                <a:gs pos="100000">
                  <a:srgbClr val="C00000">
                    <a:lumMod val="94000"/>
                    <a:lumOff val="6000"/>
                    <a:alpha val="8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38" name="矩形 37">
              <a:extLst>
                <a:ext uri="{FF2B5EF4-FFF2-40B4-BE49-F238E27FC236}">
                  <a16:creationId xmlns:a16="http://schemas.microsoft.com/office/drawing/2014/main" id="{2BF7ACBA-7DD7-7542-B7DC-986595574361}"/>
                </a:ext>
              </a:extLst>
            </p:cNvPr>
            <p:cNvSpPr/>
            <p:nvPr/>
          </p:nvSpPr>
          <p:spPr>
            <a:xfrm>
              <a:off x="0" y="708047"/>
              <a:ext cx="12192000" cy="132378"/>
            </a:xfrm>
            <a:prstGeom prst="rect">
              <a:avLst/>
            </a:prstGeom>
            <a:gradFill>
              <a:gsLst>
                <a:gs pos="0">
                  <a:srgbClr val="C00000">
                    <a:alpha val="32000"/>
                  </a:srgbClr>
                </a:gs>
                <a:gs pos="100000">
                  <a:srgbClr val="C00000">
                    <a:lumMod val="94000"/>
                    <a:lumOff val="6000"/>
                    <a:alpha val="2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41" name="矩形 40">
              <a:extLst>
                <a:ext uri="{FF2B5EF4-FFF2-40B4-BE49-F238E27FC236}">
                  <a16:creationId xmlns:a16="http://schemas.microsoft.com/office/drawing/2014/main" id="{C02F7736-51A2-DA4F-B81D-39BFFC8C7467}"/>
                </a:ext>
              </a:extLst>
            </p:cNvPr>
            <p:cNvSpPr/>
            <p:nvPr/>
          </p:nvSpPr>
          <p:spPr>
            <a:xfrm>
              <a:off x="0" y="6453336"/>
              <a:ext cx="12192000" cy="404665"/>
            </a:xfrm>
            <a:prstGeom prst="rect">
              <a:avLst/>
            </a:prstGeom>
            <a:gradFill>
              <a:gsLst>
                <a:gs pos="0">
                  <a:srgbClr val="C00000"/>
                </a:gs>
                <a:gs pos="100000">
                  <a:srgbClr val="C00000">
                    <a:lumMod val="94000"/>
                    <a:lumOff val="6000"/>
                    <a:alpha val="8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grpSp>
      <p:grpSp>
        <p:nvGrpSpPr>
          <p:cNvPr id="42" name="组合 41">
            <a:extLst>
              <a:ext uri="{FF2B5EF4-FFF2-40B4-BE49-F238E27FC236}">
                <a16:creationId xmlns:a16="http://schemas.microsoft.com/office/drawing/2014/main" id="{A969C109-5C44-C641-861F-021C327BCF5B}"/>
              </a:ext>
            </a:extLst>
          </p:cNvPr>
          <p:cNvGrpSpPr/>
          <p:nvPr/>
        </p:nvGrpSpPr>
        <p:grpSpPr>
          <a:xfrm>
            <a:off x="133400" y="140547"/>
            <a:ext cx="11901234" cy="6795389"/>
            <a:chOff x="133400" y="140547"/>
            <a:chExt cx="11901234" cy="6795389"/>
          </a:xfrm>
        </p:grpSpPr>
        <p:pic>
          <p:nvPicPr>
            <p:cNvPr id="43" name="图片 42">
              <a:extLst>
                <a:ext uri="{FF2B5EF4-FFF2-40B4-BE49-F238E27FC236}">
                  <a16:creationId xmlns:a16="http://schemas.microsoft.com/office/drawing/2014/main" id="{6FFD46D5-7C38-9943-83BF-3F9323DE26C4}"/>
                </a:ext>
              </a:extLst>
            </p:cNvPr>
            <p:cNvPicPr>
              <a:picLocks noChangeAspect="1"/>
            </p:cNvPicPr>
            <p:nvPr/>
          </p:nvPicPr>
          <p:blipFill>
            <a:blip r:embed="rId4" cstate="screen">
              <a:alphaModFix amt="70000"/>
              <a:extLst>
                <a:ext uri="{28A0092B-C50C-407E-A947-70E740481C1C}">
                  <a14:useLocalDpi xmlns:a14="http://schemas.microsoft.com/office/drawing/2010/main"/>
                </a:ext>
              </a:extLst>
            </a:blip>
            <a:stretch>
              <a:fillRect/>
            </a:stretch>
          </p:blipFill>
          <p:spPr>
            <a:xfrm>
              <a:off x="9840416" y="140547"/>
              <a:ext cx="2031325" cy="403124"/>
            </a:xfrm>
            <a:prstGeom prst="rect">
              <a:avLst/>
            </a:prstGeom>
          </p:spPr>
        </p:pic>
        <p:pic>
          <p:nvPicPr>
            <p:cNvPr id="44" name="图片 43">
              <a:extLst>
                <a:ext uri="{FF2B5EF4-FFF2-40B4-BE49-F238E27FC236}">
                  <a16:creationId xmlns:a16="http://schemas.microsoft.com/office/drawing/2014/main" id="{ADFE7705-E166-F045-ADA4-1F93759F34C8}"/>
                </a:ext>
              </a:extLst>
            </p:cNvPr>
            <p:cNvPicPr>
              <a:picLocks noChangeAspect="1"/>
            </p:cNvPicPr>
            <p:nvPr/>
          </p:nvPicPr>
          <p:blipFill>
            <a:blip r:embed="rId5" cstate="screen">
              <a:alphaModFix amt="50000"/>
              <a:extLst>
                <a:ext uri="{28A0092B-C50C-407E-A947-70E740481C1C}">
                  <a14:useLocalDpi xmlns:a14="http://schemas.microsoft.com/office/drawing/2010/main"/>
                </a:ext>
              </a:extLst>
            </a:blip>
            <a:stretch>
              <a:fillRect/>
            </a:stretch>
          </p:blipFill>
          <p:spPr>
            <a:xfrm>
              <a:off x="8996245" y="6572902"/>
              <a:ext cx="3038389" cy="185483"/>
            </a:xfrm>
            <a:prstGeom prst="rect">
              <a:avLst/>
            </a:prstGeom>
          </p:spPr>
        </p:pic>
        <p:pic>
          <p:nvPicPr>
            <p:cNvPr id="45" name="图片 44" descr="图片包含 游戏机, 画, 钟表&#10;&#10;描述已自动生成">
              <a:extLst>
                <a:ext uri="{FF2B5EF4-FFF2-40B4-BE49-F238E27FC236}">
                  <a16:creationId xmlns:a16="http://schemas.microsoft.com/office/drawing/2014/main" id="{B6859F38-FEFF-0842-B233-62E1073AFDA4}"/>
                </a:ext>
              </a:extLst>
            </p:cNvPr>
            <p:cNvPicPr>
              <a:picLocks noChangeAspect="1"/>
            </p:cNvPicPr>
            <p:nvPr/>
          </p:nvPicPr>
          <p:blipFill>
            <a:blip r:embed="rId6"/>
            <a:stretch>
              <a:fillRect/>
            </a:stretch>
          </p:blipFill>
          <p:spPr>
            <a:xfrm>
              <a:off x="133400" y="6453336"/>
              <a:ext cx="2362200" cy="482600"/>
            </a:xfrm>
            <a:prstGeom prst="rect">
              <a:avLst/>
            </a:prstGeom>
          </p:spPr>
        </p:pic>
      </p:grpSp>
      <p:sp>
        <p:nvSpPr>
          <p:cNvPr id="26" name="文本框 25">
            <a:extLst>
              <a:ext uri="{FF2B5EF4-FFF2-40B4-BE49-F238E27FC236}">
                <a16:creationId xmlns:a16="http://schemas.microsoft.com/office/drawing/2014/main" id="{82F18CD3-DE75-C848-9FBA-320AB9E7D598}"/>
              </a:ext>
            </a:extLst>
          </p:cNvPr>
          <p:cNvSpPr txBox="1"/>
          <p:nvPr/>
        </p:nvSpPr>
        <p:spPr>
          <a:xfrm>
            <a:off x="175107" y="116852"/>
            <a:ext cx="356188" cy="461665"/>
          </a:xfrm>
          <a:prstGeom prst="rect">
            <a:avLst/>
          </a:prstGeom>
          <a:noFill/>
        </p:spPr>
        <p:txBody>
          <a:bodyPr wrap="none" rtlCol="0">
            <a:spAutoFit/>
          </a:bodyPr>
          <a:lstStyle/>
          <a:p>
            <a:pPr algn="l"/>
            <a:r>
              <a:rPr kumimoji="1" lang="en-US" altLang="zh-CN" sz="2400" b="1" dirty="0">
                <a:solidFill>
                  <a:schemeClr val="bg1"/>
                </a:solidFill>
                <a:effectLst>
                  <a:outerShdw blurRad="50800" dist="38100" dir="5400000" algn="t" rotWithShape="0">
                    <a:prstClr val="black">
                      <a:alpha val="40000"/>
                    </a:prstClr>
                  </a:outerShdw>
                </a:effectLst>
                <a:latin typeface="Arial" panose="020B0604020202020204" pitchFamily="34" charset="0"/>
                <a:ea typeface="Microsoft YaHei" panose="020B0503020204020204" pitchFamily="34" charset="-122"/>
                <a:cs typeface="Arial" panose="020B0604020202020204" pitchFamily="34" charset="0"/>
              </a:rPr>
              <a:t>3</a:t>
            </a:r>
            <a:endParaRPr kumimoji="1" lang="zh-CN" altLang="en-US" sz="2400" b="1" dirty="0">
              <a:solidFill>
                <a:schemeClr val="bg1"/>
              </a:solidFill>
              <a:effectLst>
                <a:outerShdw blurRad="50800" dist="38100" dir="5400000" algn="t" rotWithShape="0">
                  <a:prstClr val="black">
                    <a:alpha val="40000"/>
                  </a:prstClr>
                </a:outerShdw>
              </a:effectLst>
              <a:latin typeface="Arial" panose="020B0604020202020204" pitchFamily="34" charset="0"/>
              <a:ea typeface="Microsoft YaHei" panose="020B0503020204020204" pitchFamily="34" charset="-122"/>
              <a:cs typeface="Arial" panose="020B0604020202020204" pitchFamily="34" charset="0"/>
            </a:endParaRPr>
          </a:p>
        </p:txBody>
      </p:sp>
      <p:cxnSp>
        <p:nvCxnSpPr>
          <p:cNvPr id="27" name="直线连接符 26">
            <a:extLst>
              <a:ext uri="{FF2B5EF4-FFF2-40B4-BE49-F238E27FC236}">
                <a16:creationId xmlns:a16="http://schemas.microsoft.com/office/drawing/2014/main" id="{CF6F5025-52DE-844A-8B12-050285F53236}"/>
              </a:ext>
            </a:extLst>
          </p:cNvPr>
          <p:cNvCxnSpPr/>
          <p:nvPr/>
        </p:nvCxnSpPr>
        <p:spPr>
          <a:xfrm>
            <a:off x="839416" y="124472"/>
            <a:ext cx="0" cy="4188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8" name="文本框 27">
            <a:extLst>
              <a:ext uri="{FF2B5EF4-FFF2-40B4-BE49-F238E27FC236}">
                <a16:creationId xmlns:a16="http://schemas.microsoft.com/office/drawing/2014/main" id="{B572B192-1A8B-0944-BC5E-3183B0CBCBA6}"/>
              </a:ext>
            </a:extLst>
          </p:cNvPr>
          <p:cNvSpPr txBox="1"/>
          <p:nvPr/>
        </p:nvSpPr>
        <p:spPr>
          <a:xfrm>
            <a:off x="1008331" y="124472"/>
            <a:ext cx="1885453" cy="461665"/>
          </a:xfrm>
          <a:prstGeom prst="rect">
            <a:avLst/>
          </a:prstGeom>
          <a:noFill/>
        </p:spPr>
        <p:txBody>
          <a:bodyPr wrap="none" rtlCol="0">
            <a:spAutoFit/>
          </a:bodyPr>
          <a:lstStyle/>
          <a:p>
            <a:pPr algn="l"/>
            <a:r>
              <a:rPr kumimoji="1" lang="zh-CN" altLang="en-US" sz="2400" b="1" spc="300" dirty="0">
                <a:solidFill>
                  <a:schemeClr val="bg1"/>
                </a:solidFill>
                <a:effectLst>
                  <a:outerShdw blurRad="50800" dist="38100" dir="5400000" algn="t" rotWithShape="0">
                    <a:prstClr val="black">
                      <a:alpha val="40000"/>
                    </a:prstClr>
                  </a:outerShdw>
                </a:effectLst>
                <a:latin typeface="Arial" panose="020B0604020202020204" pitchFamily="34" charset="0"/>
                <a:ea typeface="Microsoft YaHei" panose="020B0503020204020204" pitchFamily="34" charset="-122"/>
                <a:cs typeface="Arial" panose="020B0604020202020204" pitchFamily="34" charset="0"/>
              </a:rPr>
              <a:t>构建</a:t>
            </a:r>
            <a:r>
              <a:rPr kumimoji="1" lang="en-US" altLang="zh-CN" sz="2400" b="1" spc="300" dirty="0">
                <a:solidFill>
                  <a:schemeClr val="bg1"/>
                </a:solidFill>
                <a:effectLst>
                  <a:outerShdw blurRad="50800" dist="38100" dir="5400000" algn="t" rotWithShape="0">
                    <a:prstClr val="black">
                      <a:alpha val="40000"/>
                    </a:prstClr>
                  </a:outerShdw>
                </a:effectLst>
                <a:latin typeface="Arial" panose="020B0604020202020204" pitchFamily="34" charset="0"/>
                <a:ea typeface="Microsoft YaHei" panose="020B0503020204020204" pitchFamily="34" charset="-122"/>
                <a:cs typeface="Arial" panose="020B0604020202020204" pitchFamily="34" charset="0"/>
              </a:rPr>
              <a:t>TVRG</a:t>
            </a:r>
            <a:endParaRPr kumimoji="1" lang="zh-CN" altLang="en-US" sz="2400" b="1" spc="300" dirty="0">
              <a:solidFill>
                <a:schemeClr val="bg1"/>
              </a:solidFill>
              <a:effectLst>
                <a:outerShdw blurRad="50800" dist="38100" dir="5400000" algn="t" rotWithShape="0">
                  <a:prstClr val="black">
                    <a:alpha val="40000"/>
                  </a:prstClr>
                </a:outerShdw>
              </a:effectLst>
              <a:latin typeface="Arial" panose="020B0604020202020204" pitchFamily="34" charset="0"/>
              <a:ea typeface="Microsoft YaHei" panose="020B0503020204020204" pitchFamily="34" charset="-122"/>
              <a:cs typeface="Arial" panose="020B0604020202020204" pitchFamily="34" charset="0"/>
            </a:endParaRPr>
          </a:p>
        </p:txBody>
      </p:sp>
      <p:sp>
        <p:nvSpPr>
          <p:cNvPr id="4" name="文本框 3">
            <a:extLst>
              <a:ext uri="{FF2B5EF4-FFF2-40B4-BE49-F238E27FC236}">
                <a16:creationId xmlns:a16="http://schemas.microsoft.com/office/drawing/2014/main" id="{048AC620-A87A-434E-AA0C-4CBC51571DE3}"/>
              </a:ext>
            </a:extLst>
          </p:cNvPr>
          <p:cNvSpPr txBox="1"/>
          <p:nvPr/>
        </p:nvSpPr>
        <p:spPr>
          <a:xfrm>
            <a:off x="737487" y="1036584"/>
            <a:ext cx="2298676" cy="419154"/>
          </a:xfrm>
          <a:prstGeom prst="rect">
            <a:avLst/>
          </a:prstGeom>
          <a:noFill/>
        </p:spPr>
        <p:txBody>
          <a:bodyPr wrap="square" rtlCol="0">
            <a:spAutoFit/>
          </a:bodyPr>
          <a:lstStyle/>
          <a:p>
            <a:pPr marL="171450" indent="-171450" algn="ctr">
              <a:lnSpc>
                <a:spcPct val="130000"/>
              </a:lnSpc>
              <a:buFont typeface="Wingdings" panose="05000000000000000000" pitchFamily="2" charset="2"/>
              <a:buChar char="l"/>
            </a:pPr>
            <a:r>
              <a:rPr kumimoji="1" lang="en-US" altLang="zh-CN" dirty="0">
                <a:latin typeface="Microsoft YaHei Light" panose="020B0502040204020203" pitchFamily="34" charset="-122"/>
                <a:ea typeface="Microsoft YaHei Light" panose="020B0502040204020203" pitchFamily="34" charset="-122"/>
              </a:rPr>
              <a:t>STIN</a:t>
            </a:r>
            <a:r>
              <a:rPr kumimoji="1" lang="zh-CN" altLang="en-US" dirty="0">
                <a:latin typeface="Microsoft YaHei Light" panose="020B0502040204020203" pitchFamily="34" charset="-122"/>
                <a:ea typeface="Microsoft YaHei Light" panose="020B0502040204020203" pitchFamily="34" charset="-122"/>
              </a:rPr>
              <a:t>移动模型</a:t>
            </a:r>
          </a:p>
        </p:txBody>
      </p:sp>
      <p:sp>
        <p:nvSpPr>
          <p:cNvPr id="7" name="文本框 6">
            <a:extLst>
              <a:ext uri="{FF2B5EF4-FFF2-40B4-BE49-F238E27FC236}">
                <a16:creationId xmlns:a16="http://schemas.microsoft.com/office/drawing/2014/main" id="{AECDC838-CAF6-4874-A4B4-AE80F23CEC38}"/>
              </a:ext>
            </a:extLst>
          </p:cNvPr>
          <p:cNvSpPr txBox="1"/>
          <p:nvPr/>
        </p:nvSpPr>
        <p:spPr>
          <a:xfrm>
            <a:off x="1023509" y="1361384"/>
            <a:ext cx="4025308" cy="906723"/>
          </a:xfrm>
          <a:prstGeom prst="rect">
            <a:avLst/>
          </a:prstGeom>
          <a:noFill/>
        </p:spPr>
        <p:txBody>
          <a:bodyPr wrap="square" rtlCol="0">
            <a:spAutoFit/>
          </a:bodyPr>
          <a:lstStyle/>
          <a:p>
            <a:pPr>
              <a:lnSpc>
                <a:spcPct val="130000"/>
              </a:lnSpc>
            </a:pPr>
            <a:r>
              <a:rPr kumimoji="1" lang="zh-CN" altLang="en-US" sz="1400" dirty="0">
                <a:latin typeface="Microsoft YaHei Light" panose="020B0502040204020203" pitchFamily="34" charset="-122"/>
                <a:ea typeface="Microsoft YaHei Light" panose="020B0502040204020203" pitchFamily="34" charset="-122"/>
              </a:rPr>
              <a:t>文章分析了卫星网络不同层之间的连通关系，以及卫星网络与地面网络的连通关系。并对他们的运动进行统一建模，然后得出</a:t>
            </a:r>
            <a:r>
              <a:rPr kumimoji="1" lang="zh-CN" altLang="en-US" sz="1400" dirty="0">
                <a:solidFill>
                  <a:srgbClr val="FF0000"/>
                </a:solidFill>
                <a:latin typeface="Microsoft YaHei Light" panose="020B0502040204020203" pitchFamily="34" charset="-122"/>
                <a:ea typeface="Microsoft YaHei Light" panose="020B0502040204020203" pitchFamily="34" charset="-122"/>
              </a:rPr>
              <a:t>链路稳定区间</a:t>
            </a:r>
            <a:r>
              <a:rPr kumimoji="1" lang="zh-CN" altLang="en-US" sz="1400" dirty="0">
                <a:latin typeface="Microsoft YaHei Light" panose="020B0502040204020203" pitchFamily="34" charset="-122"/>
                <a:ea typeface="Microsoft YaHei Light" panose="020B0502040204020203" pitchFamily="34" charset="-122"/>
              </a:rPr>
              <a:t>。</a:t>
            </a:r>
          </a:p>
        </p:txBody>
      </p:sp>
      <p:pic>
        <p:nvPicPr>
          <p:cNvPr id="2" name="图片 1">
            <a:extLst>
              <a:ext uri="{FF2B5EF4-FFF2-40B4-BE49-F238E27FC236}">
                <a16:creationId xmlns:a16="http://schemas.microsoft.com/office/drawing/2014/main" id="{166FC83E-7D4F-4FD4-83A4-EACB08F03604}"/>
              </a:ext>
            </a:extLst>
          </p:cNvPr>
          <p:cNvPicPr>
            <a:picLocks noChangeAspect="1"/>
          </p:cNvPicPr>
          <p:nvPr/>
        </p:nvPicPr>
        <p:blipFill>
          <a:blip r:embed="rId7"/>
          <a:stretch>
            <a:fillRect/>
          </a:stretch>
        </p:blipFill>
        <p:spPr>
          <a:xfrm>
            <a:off x="1227695" y="2268107"/>
            <a:ext cx="3288395" cy="4185229"/>
          </a:xfrm>
          <a:prstGeom prst="rect">
            <a:avLst/>
          </a:prstGeom>
        </p:spPr>
      </p:pic>
      <p:sp>
        <p:nvSpPr>
          <p:cNvPr id="29" name="文本框 28">
            <a:extLst>
              <a:ext uri="{FF2B5EF4-FFF2-40B4-BE49-F238E27FC236}">
                <a16:creationId xmlns:a16="http://schemas.microsoft.com/office/drawing/2014/main" id="{713C7973-5BD6-48CB-A9C5-BF79C9412559}"/>
              </a:ext>
            </a:extLst>
          </p:cNvPr>
          <p:cNvSpPr txBox="1"/>
          <p:nvPr/>
        </p:nvSpPr>
        <p:spPr>
          <a:xfrm>
            <a:off x="5071512" y="1006112"/>
            <a:ext cx="2964501" cy="419154"/>
          </a:xfrm>
          <a:prstGeom prst="rect">
            <a:avLst/>
          </a:prstGeom>
          <a:noFill/>
        </p:spPr>
        <p:txBody>
          <a:bodyPr wrap="square" rtlCol="0">
            <a:spAutoFit/>
          </a:bodyPr>
          <a:lstStyle/>
          <a:p>
            <a:pPr marL="171450" indent="-171450" algn="ctr">
              <a:lnSpc>
                <a:spcPct val="130000"/>
              </a:lnSpc>
              <a:buFont typeface="Wingdings" panose="05000000000000000000" pitchFamily="2" charset="2"/>
              <a:buChar char="l"/>
            </a:pPr>
            <a:r>
              <a:rPr kumimoji="1" lang="zh-CN" altLang="en-US" dirty="0">
                <a:latin typeface="Microsoft YaHei Light" panose="020B0502040204020203" pitchFamily="34" charset="-122"/>
                <a:ea typeface="Microsoft YaHei Light" panose="020B0502040204020203" pitchFamily="34" charset="-122"/>
              </a:rPr>
              <a:t>资源建模与抽象</a:t>
            </a:r>
            <a:r>
              <a:rPr kumimoji="1" lang="en-US" altLang="zh-CN" dirty="0">
                <a:latin typeface="Microsoft YaHei Light" panose="020B0502040204020203" pitchFamily="34" charset="-122"/>
                <a:ea typeface="Microsoft YaHei Light" panose="020B0502040204020203" pitchFamily="34" charset="-122"/>
              </a:rPr>
              <a:t>(RMA)</a:t>
            </a:r>
            <a:endParaRPr kumimoji="1" lang="zh-CN" altLang="en-US" dirty="0">
              <a:latin typeface="Microsoft YaHei Light" panose="020B0502040204020203" pitchFamily="34" charset="-122"/>
              <a:ea typeface="Microsoft YaHei Light" panose="020B0502040204020203" pitchFamily="34" charset="-122"/>
            </a:endParaRPr>
          </a:p>
        </p:txBody>
      </p:sp>
      <p:sp>
        <p:nvSpPr>
          <p:cNvPr id="30" name="文本框 29">
            <a:extLst>
              <a:ext uri="{FF2B5EF4-FFF2-40B4-BE49-F238E27FC236}">
                <a16:creationId xmlns:a16="http://schemas.microsoft.com/office/drawing/2014/main" id="{18200CAA-B0D8-4C9C-8EED-1C22FE98ED0F}"/>
              </a:ext>
            </a:extLst>
          </p:cNvPr>
          <p:cNvSpPr txBox="1"/>
          <p:nvPr/>
        </p:nvSpPr>
        <p:spPr>
          <a:xfrm>
            <a:off x="5506732" y="1432205"/>
            <a:ext cx="4025308" cy="346570"/>
          </a:xfrm>
          <a:prstGeom prst="rect">
            <a:avLst/>
          </a:prstGeom>
          <a:noFill/>
        </p:spPr>
        <p:txBody>
          <a:bodyPr wrap="square" rtlCol="0">
            <a:spAutoFit/>
          </a:bodyPr>
          <a:lstStyle/>
          <a:p>
            <a:pPr>
              <a:lnSpc>
                <a:spcPct val="130000"/>
              </a:lnSpc>
            </a:pPr>
            <a:r>
              <a:rPr kumimoji="1" lang="zh-CN" altLang="en-US" sz="1400" dirty="0">
                <a:latin typeface="Microsoft YaHei Light" panose="020B0502040204020203" pitchFamily="34" charset="-122"/>
                <a:ea typeface="Microsoft YaHei Light" panose="020B0502040204020203" pitchFamily="34" charset="-122"/>
              </a:rPr>
              <a:t>这部分主要是</a:t>
            </a:r>
            <a:r>
              <a:rPr kumimoji="1" lang="zh-CN" altLang="en-US" sz="1400" dirty="0">
                <a:solidFill>
                  <a:srgbClr val="FF0000"/>
                </a:solidFill>
                <a:latin typeface="Microsoft YaHei Light" panose="020B0502040204020203" pitchFamily="34" charset="-122"/>
                <a:ea typeface="Microsoft YaHei Light" panose="020B0502040204020203" pitchFamily="34" charset="-122"/>
              </a:rPr>
              <a:t>计算</a:t>
            </a:r>
            <a:r>
              <a:rPr kumimoji="1" lang="en-US" altLang="zh-CN" sz="1400" dirty="0">
                <a:solidFill>
                  <a:srgbClr val="FF0000"/>
                </a:solidFill>
                <a:latin typeface="Microsoft YaHei Light" panose="020B0502040204020203" pitchFamily="34" charset="-122"/>
                <a:ea typeface="Microsoft YaHei Light" panose="020B0502040204020203" pitchFamily="34" charset="-122"/>
              </a:rPr>
              <a:t>TVRG</a:t>
            </a:r>
            <a:r>
              <a:rPr kumimoji="1" lang="zh-CN" altLang="en-US" sz="1400" dirty="0">
                <a:solidFill>
                  <a:srgbClr val="FF0000"/>
                </a:solidFill>
                <a:latin typeface="Microsoft YaHei Light" panose="020B0502040204020203" pitchFamily="34" charset="-122"/>
                <a:ea typeface="Microsoft YaHei Light" panose="020B0502040204020203" pitchFamily="34" charset="-122"/>
              </a:rPr>
              <a:t>节点和边的权重</a:t>
            </a:r>
          </a:p>
        </p:txBody>
      </p:sp>
      <p:sp>
        <p:nvSpPr>
          <p:cNvPr id="3" name="矩形: 圆角 2">
            <a:extLst>
              <a:ext uri="{FF2B5EF4-FFF2-40B4-BE49-F238E27FC236}">
                <a16:creationId xmlns:a16="http://schemas.microsoft.com/office/drawing/2014/main" id="{8CFFE856-42AA-487B-9A86-21CF33B25147}"/>
              </a:ext>
            </a:extLst>
          </p:cNvPr>
          <p:cNvSpPr/>
          <p:nvPr/>
        </p:nvSpPr>
        <p:spPr>
          <a:xfrm>
            <a:off x="5530786" y="1944208"/>
            <a:ext cx="1624614" cy="5415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latin typeface="Microsoft YaHei Light" panose="020B0502040204020203" pitchFamily="34" charset="-122"/>
                <a:ea typeface="Microsoft YaHei Light" panose="020B0502040204020203" pitchFamily="34" charset="-122"/>
              </a:rPr>
              <a:t>Node resource modeling</a:t>
            </a:r>
            <a:endParaRPr lang="zh-CN" altLang="en-US" sz="1600" dirty="0">
              <a:latin typeface="Microsoft YaHei Light" panose="020B0502040204020203" pitchFamily="34" charset="-122"/>
              <a:ea typeface="Microsoft YaHei Light" panose="020B0502040204020203" pitchFamily="34" charset="-122"/>
            </a:endParaRPr>
          </a:p>
        </p:txBody>
      </p:sp>
      <p:sp>
        <p:nvSpPr>
          <p:cNvPr id="5" name="矩形 4">
            <a:extLst>
              <a:ext uri="{FF2B5EF4-FFF2-40B4-BE49-F238E27FC236}">
                <a16:creationId xmlns:a16="http://schemas.microsoft.com/office/drawing/2014/main" id="{501D1E36-6E69-4251-8D6D-6A37CECBD732}"/>
              </a:ext>
            </a:extLst>
          </p:cNvPr>
          <p:cNvSpPr/>
          <p:nvPr/>
        </p:nvSpPr>
        <p:spPr>
          <a:xfrm>
            <a:off x="5417953" y="2876363"/>
            <a:ext cx="1843979" cy="6710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400" dirty="0">
                <a:latin typeface="Microsoft YaHei Light" panose="020B0502040204020203" pitchFamily="34" charset="-122"/>
                <a:ea typeface="Microsoft YaHei Light" panose="020B0502040204020203" pitchFamily="34" charset="-122"/>
              </a:rPr>
              <a:t>通过马尔可夫过程对资源在</a:t>
            </a:r>
            <a:r>
              <a:rPr lang="zh-CN" altLang="en-US" sz="1400" dirty="0">
                <a:solidFill>
                  <a:srgbClr val="FFC000"/>
                </a:solidFill>
                <a:latin typeface="Microsoft YaHei Light" panose="020B0502040204020203" pitchFamily="34" charset="-122"/>
                <a:ea typeface="Microsoft YaHei Light" panose="020B0502040204020203" pitchFamily="34" charset="-122"/>
              </a:rPr>
              <a:t>空间</a:t>
            </a:r>
            <a:r>
              <a:rPr lang="zh-CN" altLang="en-US" sz="1400" dirty="0">
                <a:latin typeface="Microsoft YaHei Light" panose="020B0502040204020203" pitchFamily="34" charset="-122"/>
                <a:ea typeface="Microsoft YaHei Light" panose="020B0502040204020203" pitchFamily="34" charset="-122"/>
              </a:rPr>
              <a:t>和</a:t>
            </a:r>
            <a:r>
              <a:rPr lang="zh-CN" altLang="en-US" sz="1400" dirty="0">
                <a:solidFill>
                  <a:srgbClr val="FFC000"/>
                </a:solidFill>
                <a:latin typeface="Microsoft YaHei Light" panose="020B0502040204020203" pitchFamily="34" charset="-122"/>
                <a:ea typeface="Microsoft YaHei Light" panose="020B0502040204020203" pitchFamily="34" charset="-122"/>
              </a:rPr>
              <a:t>时间</a:t>
            </a:r>
            <a:r>
              <a:rPr lang="zh-CN" altLang="en-US" sz="1400" dirty="0">
                <a:latin typeface="Microsoft YaHei Light" panose="020B0502040204020203" pitchFamily="34" charset="-122"/>
                <a:ea typeface="Microsoft YaHei Light" panose="020B0502040204020203" pitchFamily="34" charset="-122"/>
              </a:rPr>
              <a:t>的变化进行建模</a:t>
            </a:r>
          </a:p>
        </p:txBody>
      </p:sp>
      <p:pic>
        <p:nvPicPr>
          <p:cNvPr id="12" name="图片 11">
            <a:extLst>
              <a:ext uri="{FF2B5EF4-FFF2-40B4-BE49-F238E27FC236}">
                <a16:creationId xmlns:a16="http://schemas.microsoft.com/office/drawing/2014/main" id="{5C1AF234-AB87-4C53-BB8F-C56933A7EFE3}"/>
              </a:ext>
            </a:extLst>
          </p:cNvPr>
          <p:cNvPicPr>
            <a:picLocks noChangeAspect="1"/>
          </p:cNvPicPr>
          <p:nvPr/>
        </p:nvPicPr>
        <p:blipFill>
          <a:blip r:embed="rId8"/>
          <a:stretch>
            <a:fillRect/>
          </a:stretch>
        </p:blipFill>
        <p:spPr>
          <a:xfrm>
            <a:off x="5244008" y="4505024"/>
            <a:ext cx="2431904" cy="462108"/>
          </a:xfrm>
          <a:prstGeom prst="rect">
            <a:avLst/>
          </a:prstGeom>
        </p:spPr>
      </p:pic>
      <p:sp>
        <p:nvSpPr>
          <p:cNvPr id="33" name="矩形: 圆角 32">
            <a:extLst>
              <a:ext uri="{FF2B5EF4-FFF2-40B4-BE49-F238E27FC236}">
                <a16:creationId xmlns:a16="http://schemas.microsoft.com/office/drawing/2014/main" id="{4224CCFC-C0BF-422E-B2D8-EA3EEE52D04F}"/>
              </a:ext>
            </a:extLst>
          </p:cNvPr>
          <p:cNvSpPr/>
          <p:nvPr/>
        </p:nvSpPr>
        <p:spPr>
          <a:xfrm>
            <a:off x="8637971" y="1944208"/>
            <a:ext cx="1873189" cy="5490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latin typeface="Microsoft YaHei Light" panose="020B0502040204020203" pitchFamily="34" charset="-122"/>
                <a:ea typeface="Microsoft YaHei Light" panose="020B0502040204020203" pitchFamily="34" charset="-122"/>
              </a:rPr>
              <a:t>Domain resource abstraction</a:t>
            </a:r>
            <a:endParaRPr lang="zh-CN" altLang="en-US" sz="1600" dirty="0">
              <a:latin typeface="Microsoft YaHei Light" panose="020B0502040204020203" pitchFamily="34" charset="-122"/>
              <a:ea typeface="Microsoft YaHei Light" panose="020B0502040204020203" pitchFamily="34" charset="-122"/>
            </a:endParaRPr>
          </a:p>
        </p:txBody>
      </p:sp>
      <p:sp>
        <p:nvSpPr>
          <p:cNvPr id="34" name="矩形 33">
            <a:extLst>
              <a:ext uri="{FF2B5EF4-FFF2-40B4-BE49-F238E27FC236}">
                <a16:creationId xmlns:a16="http://schemas.microsoft.com/office/drawing/2014/main" id="{F680C35C-5C1A-406D-B07A-583672B16E07}"/>
              </a:ext>
            </a:extLst>
          </p:cNvPr>
          <p:cNvSpPr/>
          <p:nvPr/>
        </p:nvSpPr>
        <p:spPr>
          <a:xfrm>
            <a:off x="8608185" y="2854156"/>
            <a:ext cx="2006929" cy="7679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400" dirty="0">
                <a:latin typeface="Microsoft YaHei Light" panose="020B0502040204020203" pitchFamily="34" charset="-122"/>
                <a:ea typeface="Microsoft YaHei Light" panose="020B0502040204020203" pitchFamily="34" charset="-122"/>
              </a:rPr>
              <a:t>将域抽象为一个虚拟节点，并量化每对跨域链接之间的资源能力。</a:t>
            </a:r>
          </a:p>
        </p:txBody>
      </p:sp>
      <p:pic>
        <p:nvPicPr>
          <p:cNvPr id="17" name="图片 16">
            <a:extLst>
              <a:ext uri="{FF2B5EF4-FFF2-40B4-BE49-F238E27FC236}">
                <a16:creationId xmlns:a16="http://schemas.microsoft.com/office/drawing/2014/main" id="{053A1E88-B136-4984-9A65-14F0D947A351}"/>
              </a:ext>
            </a:extLst>
          </p:cNvPr>
          <p:cNvPicPr>
            <a:picLocks noChangeAspect="1"/>
          </p:cNvPicPr>
          <p:nvPr/>
        </p:nvPicPr>
        <p:blipFill>
          <a:blip r:embed="rId9"/>
          <a:stretch>
            <a:fillRect/>
          </a:stretch>
        </p:blipFill>
        <p:spPr>
          <a:xfrm>
            <a:off x="8890028" y="4028341"/>
            <a:ext cx="1459567" cy="2424995"/>
          </a:xfrm>
          <a:prstGeom prst="rect">
            <a:avLst/>
          </a:prstGeom>
        </p:spPr>
      </p:pic>
      <p:sp>
        <p:nvSpPr>
          <p:cNvPr id="18" name="箭头: 右 17">
            <a:extLst>
              <a:ext uri="{FF2B5EF4-FFF2-40B4-BE49-F238E27FC236}">
                <a16:creationId xmlns:a16="http://schemas.microsoft.com/office/drawing/2014/main" id="{F2CF6C2A-D046-4988-B73F-9DE88816260C}"/>
              </a:ext>
            </a:extLst>
          </p:cNvPr>
          <p:cNvSpPr/>
          <p:nvPr/>
        </p:nvSpPr>
        <p:spPr>
          <a:xfrm>
            <a:off x="7448364" y="2081212"/>
            <a:ext cx="941033" cy="27076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箭头: 下 18">
            <a:extLst>
              <a:ext uri="{FF2B5EF4-FFF2-40B4-BE49-F238E27FC236}">
                <a16:creationId xmlns:a16="http://schemas.microsoft.com/office/drawing/2014/main" id="{6435E684-A899-4ED0-834F-4EE098269439}"/>
              </a:ext>
            </a:extLst>
          </p:cNvPr>
          <p:cNvSpPr/>
          <p:nvPr/>
        </p:nvSpPr>
        <p:spPr>
          <a:xfrm>
            <a:off x="6236883" y="2565644"/>
            <a:ext cx="226061" cy="23278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箭头: 下 38">
            <a:extLst>
              <a:ext uri="{FF2B5EF4-FFF2-40B4-BE49-F238E27FC236}">
                <a16:creationId xmlns:a16="http://schemas.microsoft.com/office/drawing/2014/main" id="{B342FA32-AA2B-497E-AAFD-12C41319A1A5}"/>
              </a:ext>
            </a:extLst>
          </p:cNvPr>
          <p:cNvSpPr/>
          <p:nvPr/>
        </p:nvSpPr>
        <p:spPr>
          <a:xfrm>
            <a:off x="9498617" y="2565644"/>
            <a:ext cx="226061" cy="23278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箭头: 下 46">
            <a:extLst>
              <a:ext uri="{FF2B5EF4-FFF2-40B4-BE49-F238E27FC236}">
                <a16:creationId xmlns:a16="http://schemas.microsoft.com/office/drawing/2014/main" id="{30E16429-5229-43FA-B96D-8C8251AD4C5F}"/>
              </a:ext>
            </a:extLst>
          </p:cNvPr>
          <p:cNvSpPr/>
          <p:nvPr/>
        </p:nvSpPr>
        <p:spPr>
          <a:xfrm>
            <a:off x="6236883" y="3714202"/>
            <a:ext cx="226061" cy="23278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箭头: 下 47">
            <a:extLst>
              <a:ext uri="{FF2B5EF4-FFF2-40B4-BE49-F238E27FC236}">
                <a16:creationId xmlns:a16="http://schemas.microsoft.com/office/drawing/2014/main" id="{284524F2-C59A-41E4-A50D-C1D11E80DF04}"/>
              </a:ext>
            </a:extLst>
          </p:cNvPr>
          <p:cNvSpPr/>
          <p:nvPr/>
        </p:nvSpPr>
        <p:spPr>
          <a:xfrm>
            <a:off x="9498617" y="3746654"/>
            <a:ext cx="226061" cy="23278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流程图: 延期 30">
            <a:extLst>
              <a:ext uri="{FF2B5EF4-FFF2-40B4-BE49-F238E27FC236}">
                <a16:creationId xmlns:a16="http://schemas.microsoft.com/office/drawing/2014/main" id="{50AA2673-05E8-4DF7-BBD7-41A0D35F6D9E}"/>
              </a:ext>
            </a:extLst>
          </p:cNvPr>
          <p:cNvSpPr/>
          <p:nvPr/>
        </p:nvSpPr>
        <p:spPr>
          <a:xfrm flipH="1">
            <a:off x="11644604" y="5559031"/>
            <a:ext cx="544378" cy="524232"/>
          </a:xfrm>
          <a:prstGeom prst="flowChartDelay">
            <a:avLst/>
          </a:prstGeom>
          <a:solidFill>
            <a:srgbClr val="D217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14</a:t>
            </a:r>
            <a:endParaRPr lang="zh-CN" altLang="en-US" dirty="0"/>
          </a:p>
        </p:txBody>
      </p:sp>
      <p:sp>
        <p:nvSpPr>
          <p:cNvPr id="6" name="文本框 5">
            <a:extLst>
              <a:ext uri="{FF2B5EF4-FFF2-40B4-BE49-F238E27FC236}">
                <a16:creationId xmlns:a16="http://schemas.microsoft.com/office/drawing/2014/main" id="{98D6A855-F75B-4B79-8C5E-21F0D4A86AA2}"/>
              </a:ext>
            </a:extLst>
          </p:cNvPr>
          <p:cNvSpPr txBox="1"/>
          <p:nvPr/>
        </p:nvSpPr>
        <p:spPr>
          <a:xfrm>
            <a:off x="10618281" y="4302905"/>
            <a:ext cx="1026323" cy="789127"/>
          </a:xfrm>
          <a:prstGeom prst="rect">
            <a:avLst/>
          </a:prstGeom>
          <a:noFill/>
          <a:ln>
            <a:solidFill>
              <a:schemeClr val="tx1"/>
            </a:solidFill>
          </a:ln>
        </p:spPr>
        <p:txBody>
          <a:bodyPr wrap="square" rtlCol="0">
            <a:spAutoFit/>
          </a:bodyPr>
          <a:lstStyle/>
          <a:p>
            <a:pPr algn="ctr">
              <a:lnSpc>
                <a:spcPct val="130000"/>
              </a:lnSpc>
            </a:pPr>
            <a:r>
              <a:rPr kumimoji="1" lang="zh-CN" altLang="en-US" sz="1200" dirty="0">
                <a:latin typeface="微软雅黑" panose="020B0503020204020204" pitchFamily="34" charset="-122"/>
                <a:ea typeface="微软雅黑" panose="020B0503020204020204" pitchFamily="34" charset="-122"/>
              </a:rPr>
              <a:t>通过节点级</a:t>
            </a:r>
            <a:r>
              <a:rPr kumimoji="1" lang="en-US" altLang="zh-CN" sz="1200" dirty="0">
                <a:latin typeface="微软雅黑" panose="020B0503020204020204" pitchFamily="34" charset="-122"/>
                <a:ea typeface="微软雅黑" panose="020B0503020204020204" pitchFamily="34" charset="-122"/>
              </a:rPr>
              <a:t>TVRG</a:t>
            </a:r>
            <a:r>
              <a:rPr kumimoji="1" lang="zh-CN" altLang="en-US" sz="1200" dirty="0">
                <a:latin typeface="微软雅黑" panose="020B0503020204020204" pitchFamily="34" charset="-122"/>
                <a:ea typeface="微软雅黑" panose="020B0503020204020204" pitchFamily="34" charset="-122"/>
              </a:rPr>
              <a:t>构建域级</a:t>
            </a:r>
            <a:r>
              <a:rPr kumimoji="1" lang="en-US" altLang="zh-CN" sz="1200" dirty="0">
                <a:latin typeface="微软雅黑" panose="020B0503020204020204" pitchFamily="34" charset="-122"/>
                <a:ea typeface="微软雅黑" panose="020B0503020204020204" pitchFamily="34" charset="-122"/>
              </a:rPr>
              <a:t>TVRG</a:t>
            </a:r>
            <a:endParaRPr kumimoji="1" lang="zh-CN" altLang="en-US" sz="12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50064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pSp>
        <p:nvGrpSpPr>
          <p:cNvPr id="36" name="组合 35">
            <a:extLst>
              <a:ext uri="{FF2B5EF4-FFF2-40B4-BE49-F238E27FC236}">
                <a16:creationId xmlns:a16="http://schemas.microsoft.com/office/drawing/2014/main" id="{6676BBF1-1D92-1B44-8093-E1365E54FF20}"/>
              </a:ext>
            </a:extLst>
          </p:cNvPr>
          <p:cNvGrpSpPr/>
          <p:nvPr/>
        </p:nvGrpSpPr>
        <p:grpSpPr>
          <a:xfrm>
            <a:off x="0" y="-1"/>
            <a:ext cx="12192000" cy="6858002"/>
            <a:chOff x="0" y="-1"/>
            <a:chExt cx="12192000" cy="6858002"/>
          </a:xfrm>
        </p:grpSpPr>
        <p:sp>
          <p:nvSpPr>
            <p:cNvPr id="37" name="矩形 36">
              <a:extLst>
                <a:ext uri="{FF2B5EF4-FFF2-40B4-BE49-F238E27FC236}">
                  <a16:creationId xmlns:a16="http://schemas.microsoft.com/office/drawing/2014/main" id="{61E76F94-C3F4-F642-BB49-D1E07503782A}"/>
                </a:ext>
              </a:extLst>
            </p:cNvPr>
            <p:cNvSpPr/>
            <p:nvPr/>
          </p:nvSpPr>
          <p:spPr>
            <a:xfrm>
              <a:off x="0" y="-1"/>
              <a:ext cx="12192000" cy="706266"/>
            </a:xfrm>
            <a:prstGeom prst="rect">
              <a:avLst/>
            </a:prstGeom>
            <a:gradFill>
              <a:gsLst>
                <a:gs pos="0">
                  <a:srgbClr val="C00000"/>
                </a:gs>
                <a:gs pos="100000">
                  <a:srgbClr val="C00000">
                    <a:lumMod val="94000"/>
                    <a:lumOff val="6000"/>
                    <a:alpha val="8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38" name="矩形 37">
              <a:extLst>
                <a:ext uri="{FF2B5EF4-FFF2-40B4-BE49-F238E27FC236}">
                  <a16:creationId xmlns:a16="http://schemas.microsoft.com/office/drawing/2014/main" id="{2BF7ACBA-7DD7-7542-B7DC-986595574361}"/>
                </a:ext>
              </a:extLst>
            </p:cNvPr>
            <p:cNvSpPr/>
            <p:nvPr/>
          </p:nvSpPr>
          <p:spPr>
            <a:xfrm>
              <a:off x="0" y="708047"/>
              <a:ext cx="12192000" cy="132378"/>
            </a:xfrm>
            <a:prstGeom prst="rect">
              <a:avLst/>
            </a:prstGeom>
            <a:gradFill>
              <a:gsLst>
                <a:gs pos="0">
                  <a:srgbClr val="C00000">
                    <a:alpha val="32000"/>
                  </a:srgbClr>
                </a:gs>
                <a:gs pos="100000">
                  <a:srgbClr val="C00000">
                    <a:lumMod val="94000"/>
                    <a:lumOff val="6000"/>
                    <a:alpha val="2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41" name="矩形 40">
              <a:extLst>
                <a:ext uri="{FF2B5EF4-FFF2-40B4-BE49-F238E27FC236}">
                  <a16:creationId xmlns:a16="http://schemas.microsoft.com/office/drawing/2014/main" id="{C02F7736-51A2-DA4F-B81D-39BFFC8C7467}"/>
                </a:ext>
              </a:extLst>
            </p:cNvPr>
            <p:cNvSpPr/>
            <p:nvPr/>
          </p:nvSpPr>
          <p:spPr>
            <a:xfrm>
              <a:off x="0" y="6453336"/>
              <a:ext cx="12192000" cy="404665"/>
            </a:xfrm>
            <a:prstGeom prst="rect">
              <a:avLst/>
            </a:prstGeom>
            <a:gradFill>
              <a:gsLst>
                <a:gs pos="0">
                  <a:srgbClr val="C00000"/>
                </a:gs>
                <a:gs pos="100000">
                  <a:srgbClr val="C00000">
                    <a:lumMod val="94000"/>
                    <a:lumOff val="6000"/>
                    <a:alpha val="8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grpSp>
      <p:grpSp>
        <p:nvGrpSpPr>
          <p:cNvPr id="42" name="组合 41">
            <a:extLst>
              <a:ext uri="{FF2B5EF4-FFF2-40B4-BE49-F238E27FC236}">
                <a16:creationId xmlns:a16="http://schemas.microsoft.com/office/drawing/2014/main" id="{A969C109-5C44-C641-861F-021C327BCF5B}"/>
              </a:ext>
            </a:extLst>
          </p:cNvPr>
          <p:cNvGrpSpPr/>
          <p:nvPr/>
        </p:nvGrpSpPr>
        <p:grpSpPr>
          <a:xfrm>
            <a:off x="133400" y="140547"/>
            <a:ext cx="11901234" cy="6795389"/>
            <a:chOff x="133400" y="140547"/>
            <a:chExt cx="11901234" cy="6795389"/>
          </a:xfrm>
        </p:grpSpPr>
        <p:pic>
          <p:nvPicPr>
            <p:cNvPr id="43" name="图片 42">
              <a:extLst>
                <a:ext uri="{FF2B5EF4-FFF2-40B4-BE49-F238E27FC236}">
                  <a16:creationId xmlns:a16="http://schemas.microsoft.com/office/drawing/2014/main" id="{6FFD46D5-7C38-9943-83BF-3F9323DE26C4}"/>
                </a:ext>
              </a:extLst>
            </p:cNvPr>
            <p:cNvPicPr>
              <a:picLocks noChangeAspect="1"/>
            </p:cNvPicPr>
            <p:nvPr/>
          </p:nvPicPr>
          <p:blipFill>
            <a:blip r:embed="rId4" cstate="screen">
              <a:alphaModFix amt="70000"/>
              <a:extLst>
                <a:ext uri="{28A0092B-C50C-407E-A947-70E740481C1C}">
                  <a14:useLocalDpi xmlns:a14="http://schemas.microsoft.com/office/drawing/2010/main"/>
                </a:ext>
              </a:extLst>
            </a:blip>
            <a:stretch>
              <a:fillRect/>
            </a:stretch>
          </p:blipFill>
          <p:spPr>
            <a:xfrm>
              <a:off x="9840416" y="140547"/>
              <a:ext cx="2031325" cy="403124"/>
            </a:xfrm>
            <a:prstGeom prst="rect">
              <a:avLst/>
            </a:prstGeom>
          </p:spPr>
        </p:pic>
        <p:pic>
          <p:nvPicPr>
            <p:cNvPr id="44" name="图片 43">
              <a:extLst>
                <a:ext uri="{FF2B5EF4-FFF2-40B4-BE49-F238E27FC236}">
                  <a16:creationId xmlns:a16="http://schemas.microsoft.com/office/drawing/2014/main" id="{ADFE7705-E166-F045-ADA4-1F93759F34C8}"/>
                </a:ext>
              </a:extLst>
            </p:cNvPr>
            <p:cNvPicPr>
              <a:picLocks noChangeAspect="1"/>
            </p:cNvPicPr>
            <p:nvPr/>
          </p:nvPicPr>
          <p:blipFill>
            <a:blip r:embed="rId5" cstate="screen">
              <a:alphaModFix amt="50000"/>
              <a:extLst>
                <a:ext uri="{28A0092B-C50C-407E-A947-70E740481C1C}">
                  <a14:useLocalDpi xmlns:a14="http://schemas.microsoft.com/office/drawing/2010/main"/>
                </a:ext>
              </a:extLst>
            </a:blip>
            <a:stretch>
              <a:fillRect/>
            </a:stretch>
          </p:blipFill>
          <p:spPr>
            <a:xfrm>
              <a:off x="8996245" y="6572902"/>
              <a:ext cx="3038389" cy="185483"/>
            </a:xfrm>
            <a:prstGeom prst="rect">
              <a:avLst/>
            </a:prstGeom>
          </p:spPr>
        </p:pic>
        <p:pic>
          <p:nvPicPr>
            <p:cNvPr id="45" name="图片 44" descr="图片包含 游戏机, 画, 钟表&#10;&#10;描述已自动生成">
              <a:extLst>
                <a:ext uri="{FF2B5EF4-FFF2-40B4-BE49-F238E27FC236}">
                  <a16:creationId xmlns:a16="http://schemas.microsoft.com/office/drawing/2014/main" id="{B6859F38-FEFF-0842-B233-62E1073AFDA4}"/>
                </a:ext>
              </a:extLst>
            </p:cNvPr>
            <p:cNvPicPr>
              <a:picLocks noChangeAspect="1"/>
            </p:cNvPicPr>
            <p:nvPr/>
          </p:nvPicPr>
          <p:blipFill>
            <a:blip r:embed="rId6"/>
            <a:stretch>
              <a:fillRect/>
            </a:stretch>
          </p:blipFill>
          <p:spPr>
            <a:xfrm>
              <a:off x="133400" y="6453336"/>
              <a:ext cx="2362200" cy="482600"/>
            </a:xfrm>
            <a:prstGeom prst="rect">
              <a:avLst/>
            </a:prstGeom>
          </p:spPr>
        </p:pic>
      </p:grpSp>
      <p:sp>
        <p:nvSpPr>
          <p:cNvPr id="26" name="文本框 25">
            <a:extLst>
              <a:ext uri="{FF2B5EF4-FFF2-40B4-BE49-F238E27FC236}">
                <a16:creationId xmlns:a16="http://schemas.microsoft.com/office/drawing/2014/main" id="{82F18CD3-DE75-C848-9FBA-320AB9E7D598}"/>
              </a:ext>
            </a:extLst>
          </p:cNvPr>
          <p:cNvSpPr txBox="1"/>
          <p:nvPr/>
        </p:nvSpPr>
        <p:spPr>
          <a:xfrm>
            <a:off x="175107" y="116852"/>
            <a:ext cx="356188" cy="461665"/>
          </a:xfrm>
          <a:prstGeom prst="rect">
            <a:avLst/>
          </a:prstGeom>
          <a:noFill/>
        </p:spPr>
        <p:txBody>
          <a:bodyPr wrap="none" rtlCol="0">
            <a:spAutoFit/>
          </a:bodyPr>
          <a:lstStyle/>
          <a:p>
            <a:pPr algn="l"/>
            <a:r>
              <a:rPr kumimoji="1" lang="en-US" altLang="zh-CN" sz="2400" b="1" dirty="0">
                <a:solidFill>
                  <a:schemeClr val="bg1"/>
                </a:solidFill>
                <a:effectLst>
                  <a:outerShdw blurRad="50800" dist="38100" dir="5400000" algn="t" rotWithShape="0">
                    <a:prstClr val="black">
                      <a:alpha val="40000"/>
                    </a:prstClr>
                  </a:outerShdw>
                </a:effectLst>
                <a:latin typeface="Arial" panose="020B0604020202020204" pitchFamily="34" charset="0"/>
                <a:ea typeface="Microsoft YaHei" panose="020B0503020204020204" pitchFamily="34" charset="-122"/>
                <a:cs typeface="Arial" panose="020B0604020202020204" pitchFamily="34" charset="0"/>
              </a:rPr>
              <a:t>4</a:t>
            </a:r>
            <a:endParaRPr kumimoji="1" lang="zh-CN" altLang="en-US" sz="2400" b="1" dirty="0">
              <a:solidFill>
                <a:schemeClr val="bg1"/>
              </a:solidFill>
              <a:effectLst>
                <a:outerShdw blurRad="50800" dist="38100" dir="5400000" algn="t" rotWithShape="0">
                  <a:prstClr val="black">
                    <a:alpha val="40000"/>
                  </a:prstClr>
                </a:outerShdw>
              </a:effectLst>
              <a:latin typeface="Arial" panose="020B0604020202020204" pitchFamily="34" charset="0"/>
              <a:ea typeface="Microsoft YaHei" panose="020B0503020204020204" pitchFamily="34" charset="-122"/>
              <a:cs typeface="Arial" panose="020B0604020202020204" pitchFamily="34" charset="0"/>
            </a:endParaRPr>
          </a:p>
        </p:txBody>
      </p:sp>
      <p:cxnSp>
        <p:nvCxnSpPr>
          <p:cNvPr id="27" name="直线连接符 26">
            <a:extLst>
              <a:ext uri="{FF2B5EF4-FFF2-40B4-BE49-F238E27FC236}">
                <a16:creationId xmlns:a16="http://schemas.microsoft.com/office/drawing/2014/main" id="{CF6F5025-52DE-844A-8B12-050285F53236}"/>
              </a:ext>
            </a:extLst>
          </p:cNvPr>
          <p:cNvCxnSpPr/>
          <p:nvPr/>
        </p:nvCxnSpPr>
        <p:spPr>
          <a:xfrm>
            <a:off x="839416" y="124472"/>
            <a:ext cx="0" cy="4188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8" name="文本框 27">
            <a:extLst>
              <a:ext uri="{FF2B5EF4-FFF2-40B4-BE49-F238E27FC236}">
                <a16:creationId xmlns:a16="http://schemas.microsoft.com/office/drawing/2014/main" id="{B572B192-1A8B-0944-BC5E-3183B0CBCBA6}"/>
              </a:ext>
            </a:extLst>
          </p:cNvPr>
          <p:cNvSpPr txBox="1"/>
          <p:nvPr/>
        </p:nvSpPr>
        <p:spPr>
          <a:xfrm>
            <a:off x="1008331" y="124472"/>
            <a:ext cx="7874271" cy="461665"/>
          </a:xfrm>
          <a:prstGeom prst="rect">
            <a:avLst/>
          </a:prstGeom>
          <a:noFill/>
        </p:spPr>
        <p:txBody>
          <a:bodyPr wrap="none" rtlCol="0">
            <a:spAutoFit/>
          </a:bodyPr>
          <a:lstStyle/>
          <a:p>
            <a:r>
              <a:rPr kumimoji="1" lang="en-US" altLang="zh-CN" sz="2400" b="1" spc="300" dirty="0">
                <a:solidFill>
                  <a:schemeClr val="bg1"/>
                </a:solidFill>
                <a:effectLst>
                  <a:outerShdw blurRad="50800" dist="38100" dir="5400000" algn="t" rotWithShape="0">
                    <a:prstClr val="black">
                      <a:alpha val="40000"/>
                    </a:prstClr>
                  </a:outerShdw>
                </a:effectLst>
                <a:latin typeface="Arial" panose="020B0604020202020204" pitchFamily="34" charset="0"/>
                <a:ea typeface="Microsoft YaHei" panose="020B0503020204020204" pitchFamily="34" charset="-122"/>
                <a:cs typeface="Arial" panose="020B0604020202020204" pitchFamily="34" charset="0"/>
              </a:rPr>
              <a:t>TVRG-Based Resource Scheduling</a:t>
            </a:r>
            <a:r>
              <a:rPr kumimoji="1" lang="zh-CN" altLang="en-US" sz="2400" b="1" spc="300" dirty="0">
                <a:solidFill>
                  <a:schemeClr val="bg1"/>
                </a:solidFill>
                <a:effectLst>
                  <a:outerShdw blurRad="50800" dist="38100" dir="5400000" algn="t" rotWithShape="0">
                    <a:prstClr val="black">
                      <a:alpha val="40000"/>
                    </a:prstClr>
                  </a:outerShdw>
                </a:effectLst>
                <a:latin typeface="Arial" panose="020B0604020202020204" pitchFamily="34" charset="0"/>
                <a:ea typeface="Microsoft YaHei" panose="020B0503020204020204" pitchFamily="34" charset="-122"/>
                <a:cs typeface="Arial" panose="020B0604020202020204" pitchFamily="34" charset="0"/>
              </a:rPr>
              <a:t>（</a:t>
            </a:r>
            <a:r>
              <a:rPr kumimoji="1" lang="en-US" altLang="zh-CN" sz="2400" b="1" spc="300" dirty="0">
                <a:solidFill>
                  <a:schemeClr val="bg1"/>
                </a:solidFill>
                <a:effectLst>
                  <a:outerShdw blurRad="50800" dist="38100" dir="5400000" algn="t" rotWithShape="0">
                    <a:prstClr val="black">
                      <a:alpha val="40000"/>
                    </a:prstClr>
                  </a:outerShdw>
                </a:effectLst>
                <a:latin typeface="Arial" panose="020B0604020202020204" pitchFamily="34" charset="0"/>
                <a:ea typeface="Microsoft YaHei" panose="020B0503020204020204" pitchFamily="34" charset="-122"/>
                <a:cs typeface="Arial" panose="020B0604020202020204" pitchFamily="34" charset="0"/>
              </a:rPr>
              <a:t>TRS</a:t>
            </a:r>
            <a:r>
              <a:rPr kumimoji="1" lang="zh-CN" altLang="en-US" sz="2400" b="1" spc="300" dirty="0">
                <a:solidFill>
                  <a:schemeClr val="bg1"/>
                </a:solidFill>
                <a:effectLst>
                  <a:outerShdw blurRad="50800" dist="38100" dir="5400000" algn="t" rotWithShape="0">
                    <a:prstClr val="black">
                      <a:alpha val="40000"/>
                    </a:prstClr>
                  </a:outerShdw>
                </a:effectLst>
                <a:latin typeface="Arial" panose="020B0604020202020204" pitchFamily="34" charset="0"/>
                <a:ea typeface="Microsoft YaHei" panose="020B0503020204020204" pitchFamily="34" charset="-122"/>
                <a:cs typeface="Arial" panose="020B0604020202020204" pitchFamily="34" charset="0"/>
              </a:rPr>
              <a:t>）</a:t>
            </a:r>
          </a:p>
        </p:txBody>
      </p:sp>
      <p:sp>
        <p:nvSpPr>
          <p:cNvPr id="4" name="文本框 3">
            <a:extLst>
              <a:ext uri="{FF2B5EF4-FFF2-40B4-BE49-F238E27FC236}">
                <a16:creationId xmlns:a16="http://schemas.microsoft.com/office/drawing/2014/main" id="{048AC620-A87A-434E-AA0C-4CBC51571DE3}"/>
              </a:ext>
            </a:extLst>
          </p:cNvPr>
          <p:cNvSpPr txBox="1"/>
          <p:nvPr/>
        </p:nvSpPr>
        <p:spPr>
          <a:xfrm>
            <a:off x="839416" y="1545205"/>
            <a:ext cx="2298676" cy="419154"/>
          </a:xfrm>
          <a:prstGeom prst="rect">
            <a:avLst/>
          </a:prstGeom>
          <a:noFill/>
        </p:spPr>
        <p:txBody>
          <a:bodyPr wrap="square" rtlCol="0">
            <a:spAutoFit/>
          </a:bodyPr>
          <a:lstStyle/>
          <a:p>
            <a:pPr marL="171450" indent="-171450" algn="ctr">
              <a:lnSpc>
                <a:spcPct val="130000"/>
              </a:lnSpc>
              <a:buFont typeface="Wingdings" panose="05000000000000000000" pitchFamily="2" charset="2"/>
              <a:buChar char="l"/>
            </a:pPr>
            <a:r>
              <a:rPr kumimoji="1" lang="zh-CN" altLang="en-US" dirty="0">
                <a:latin typeface="Microsoft YaHei Light" panose="020B0502040204020203" pitchFamily="34" charset="-122"/>
                <a:ea typeface="Microsoft YaHei Light" panose="020B0502040204020203" pitchFamily="34" charset="-122"/>
              </a:rPr>
              <a:t>跨域资源调度</a:t>
            </a:r>
            <a:r>
              <a:rPr kumimoji="1" lang="en-US" altLang="zh-CN" dirty="0">
                <a:latin typeface="Microsoft YaHei Light" panose="020B0502040204020203" pitchFamily="34" charset="-122"/>
                <a:ea typeface="Microsoft YaHei Light" panose="020B0502040204020203" pitchFamily="34" charset="-122"/>
              </a:rPr>
              <a:t>:</a:t>
            </a:r>
            <a:endParaRPr kumimoji="1" lang="zh-CN" altLang="en-US" dirty="0">
              <a:latin typeface="Microsoft YaHei Light" panose="020B0502040204020203" pitchFamily="34" charset="-122"/>
              <a:ea typeface="Microsoft YaHei Light" panose="020B0502040204020203" pitchFamily="34" charset="-122"/>
            </a:endParaRPr>
          </a:p>
        </p:txBody>
      </p:sp>
      <p:sp>
        <p:nvSpPr>
          <p:cNvPr id="7" name="文本框 6">
            <a:extLst>
              <a:ext uri="{FF2B5EF4-FFF2-40B4-BE49-F238E27FC236}">
                <a16:creationId xmlns:a16="http://schemas.microsoft.com/office/drawing/2014/main" id="{AECDC838-CAF6-4874-A4B4-AE80F23CEC38}"/>
              </a:ext>
            </a:extLst>
          </p:cNvPr>
          <p:cNvSpPr txBox="1"/>
          <p:nvPr/>
        </p:nvSpPr>
        <p:spPr>
          <a:xfrm>
            <a:off x="1023508" y="923882"/>
            <a:ext cx="9416631" cy="626646"/>
          </a:xfrm>
          <a:prstGeom prst="rect">
            <a:avLst/>
          </a:prstGeom>
          <a:noFill/>
        </p:spPr>
        <p:txBody>
          <a:bodyPr wrap="square" rtlCol="0">
            <a:spAutoFit/>
          </a:bodyPr>
          <a:lstStyle/>
          <a:p>
            <a:pPr>
              <a:lnSpc>
                <a:spcPct val="130000"/>
              </a:lnSpc>
            </a:pPr>
            <a:r>
              <a:rPr kumimoji="1" lang="zh-CN" altLang="en-US" sz="1400" dirty="0">
                <a:latin typeface="Microsoft YaHei Light" panose="020B0502040204020203" pitchFamily="34" charset="-122"/>
                <a:ea typeface="Microsoft YaHei Light" panose="020B0502040204020203" pitchFamily="34" charset="-122"/>
              </a:rPr>
              <a:t>文章为</a:t>
            </a:r>
            <a:r>
              <a:rPr kumimoji="1" lang="zh-CN" altLang="en-US" sz="1400" dirty="0">
                <a:solidFill>
                  <a:srgbClr val="FF0000"/>
                </a:solidFill>
                <a:latin typeface="Microsoft YaHei Light" panose="020B0502040204020203" pitchFamily="34" charset="-122"/>
                <a:ea typeface="Microsoft YaHei Light" panose="020B0502040204020203" pitchFamily="34" charset="-122"/>
              </a:rPr>
              <a:t>时间敏感</a:t>
            </a:r>
            <a:r>
              <a:rPr kumimoji="1" lang="zh-CN" altLang="en-US" sz="1400" dirty="0">
                <a:latin typeface="Microsoft YaHei Light" panose="020B0502040204020203" pitchFamily="34" charset="-122"/>
                <a:ea typeface="Microsoft YaHei Light" panose="020B0502040204020203" pitchFamily="34" charset="-122"/>
              </a:rPr>
              <a:t>和</a:t>
            </a:r>
            <a:r>
              <a:rPr kumimoji="1" lang="zh-CN" altLang="en-US" sz="1400" dirty="0">
                <a:solidFill>
                  <a:srgbClr val="FF0000"/>
                </a:solidFill>
                <a:latin typeface="Microsoft YaHei Light" panose="020B0502040204020203" pitchFamily="34" charset="-122"/>
                <a:ea typeface="Microsoft YaHei Light" panose="020B0502040204020203" pitchFamily="34" charset="-122"/>
              </a:rPr>
              <a:t>带宽密集型</a:t>
            </a:r>
            <a:r>
              <a:rPr kumimoji="1" lang="zh-CN" altLang="en-US" sz="1400" dirty="0">
                <a:latin typeface="Microsoft YaHei Light" panose="020B0502040204020203" pitchFamily="34" charset="-122"/>
                <a:ea typeface="Microsoft YaHei Light" panose="020B0502040204020203" pitchFamily="34" charset="-122"/>
              </a:rPr>
              <a:t>数据流设计了基于</a:t>
            </a:r>
            <a:r>
              <a:rPr kumimoji="1" lang="en-US" altLang="zh-CN" sz="1400" dirty="0">
                <a:latin typeface="Microsoft YaHei Light" panose="020B0502040204020203" pitchFamily="34" charset="-122"/>
                <a:ea typeface="Microsoft YaHei Light" panose="020B0502040204020203" pitchFamily="34" charset="-122"/>
              </a:rPr>
              <a:t>TVRG</a:t>
            </a:r>
            <a:r>
              <a:rPr kumimoji="1" lang="zh-CN" altLang="en-US" sz="1400" dirty="0">
                <a:latin typeface="Microsoft YaHei Light" panose="020B0502040204020203" pitchFamily="34" charset="-122"/>
                <a:ea typeface="Microsoft YaHei Light" panose="020B0502040204020203" pitchFamily="34" charset="-122"/>
              </a:rPr>
              <a:t>的资源调度</a:t>
            </a:r>
            <a:r>
              <a:rPr kumimoji="1" lang="en-US" altLang="zh-CN" sz="1400" dirty="0">
                <a:latin typeface="Microsoft YaHei Light" panose="020B0502040204020203" pitchFamily="34" charset="-122"/>
                <a:ea typeface="Microsoft YaHei Light" panose="020B0502040204020203" pitchFamily="34" charset="-122"/>
              </a:rPr>
              <a:t>(TRS)</a:t>
            </a:r>
            <a:r>
              <a:rPr kumimoji="1" lang="zh-CN" altLang="en-US" sz="1400" dirty="0">
                <a:latin typeface="Microsoft YaHei Light" panose="020B0502040204020203" pitchFamily="34" charset="-122"/>
                <a:ea typeface="Microsoft YaHei Light" panose="020B0502040204020203" pitchFamily="34" charset="-122"/>
              </a:rPr>
              <a:t>算法，它们分别选择</a:t>
            </a:r>
            <a:r>
              <a:rPr kumimoji="1" lang="zh-CN" altLang="en-US" sz="1400" dirty="0">
                <a:solidFill>
                  <a:srgbClr val="FF0000"/>
                </a:solidFill>
                <a:latin typeface="Microsoft YaHei Light" panose="020B0502040204020203" pitchFamily="34" charset="-122"/>
                <a:ea typeface="Microsoft YaHei Light" panose="020B0502040204020203" pitchFamily="34" charset="-122"/>
              </a:rPr>
              <a:t>端到端延迟最小</a:t>
            </a:r>
            <a:r>
              <a:rPr kumimoji="1" lang="zh-CN" altLang="en-US" sz="1400" dirty="0">
                <a:latin typeface="Microsoft YaHei Light" panose="020B0502040204020203" pitchFamily="34" charset="-122"/>
                <a:ea typeface="Microsoft YaHei Light" panose="020B0502040204020203" pitchFamily="34" charset="-122"/>
              </a:rPr>
              <a:t>和</a:t>
            </a:r>
            <a:r>
              <a:rPr kumimoji="1" lang="zh-CN" altLang="en-US" sz="1400" dirty="0">
                <a:solidFill>
                  <a:srgbClr val="FF0000"/>
                </a:solidFill>
                <a:latin typeface="Microsoft YaHei Light" panose="020B0502040204020203" pitchFamily="34" charset="-122"/>
                <a:ea typeface="Microsoft YaHei Light" panose="020B0502040204020203" pitchFamily="34" charset="-122"/>
              </a:rPr>
              <a:t>可用带宽最大</a:t>
            </a:r>
            <a:r>
              <a:rPr kumimoji="1" lang="zh-CN" altLang="en-US" sz="1400" dirty="0">
                <a:latin typeface="Microsoft YaHei Light" panose="020B0502040204020203" pitchFamily="34" charset="-122"/>
                <a:ea typeface="Microsoft YaHei Light" panose="020B0502040204020203" pitchFamily="34" charset="-122"/>
              </a:rPr>
              <a:t>的路径。</a:t>
            </a:r>
          </a:p>
        </p:txBody>
      </p:sp>
      <p:pic>
        <p:nvPicPr>
          <p:cNvPr id="6" name="图片 5">
            <a:extLst>
              <a:ext uri="{FF2B5EF4-FFF2-40B4-BE49-F238E27FC236}">
                <a16:creationId xmlns:a16="http://schemas.microsoft.com/office/drawing/2014/main" id="{1681DA69-2905-419F-AFAF-924999B53FB3}"/>
              </a:ext>
            </a:extLst>
          </p:cNvPr>
          <p:cNvPicPr>
            <a:picLocks noChangeAspect="1"/>
          </p:cNvPicPr>
          <p:nvPr/>
        </p:nvPicPr>
        <p:blipFill>
          <a:blip r:embed="rId7"/>
          <a:stretch>
            <a:fillRect/>
          </a:stretch>
        </p:blipFill>
        <p:spPr>
          <a:xfrm>
            <a:off x="1314499" y="2002564"/>
            <a:ext cx="3870059" cy="4377484"/>
          </a:xfrm>
          <a:prstGeom prst="rect">
            <a:avLst/>
          </a:prstGeom>
        </p:spPr>
      </p:pic>
      <p:pic>
        <p:nvPicPr>
          <p:cNvPr id="8" name="图片 7">
            <a:extLst>
              <a:ext uri="{FF2B5EF4-FFF2-40B4-BE49-F238E27FC236}">
                <a16:creationId xmlns:a16="http://schemas.microsoft.com/office/drawing/2014/main" id="{3E0C505F-A74E-4FE4-A5E4-0099B2CECC88}"/>
              </a:ext>
            </a:extLst>
          </p:cNvPr>
          <p:cNvPicPr>
            <a:picLocks noChangeAspect="1"/>
          </p:cNvPicPr>
          <p:nvPr/>
        </p:nvPicPr>
        <p:blipFill>
          <a:blip r:embed="rId8"/>
          <a:stretch>
            <a:fillRect/>
          </a:stretch>
        </p:blipFill>
        <p:spPr>
          <a:xfrm>
            <a:off x="6955111" y="2002564"/>
            <a:ext cx="3158331" cy="4414128"/>
          </a:xfrm>
          <a:prstGeom prst="rect">
            <a:avLst/>
          </a:prstGeom>
        </p:spPr>
      </p:pic>
      <p:sp>
        <p:nvSpPr>
          <p:cNvPr id="31" name="文本框 30">
            <a:extLst>
              <a:ext uri="{FF2B5EF4-FFF2-40B4-BE49-F238E27FC236}">
                <a16:creationId xmlns:a16="http://schemas.microsoft.com/office/drawing/2014/main" id="{DDDD61B1-8612-44EA-A5F0-7ED3CBCF52A8}"/>
              </a:ext>
            </a:extLst>
          </p:cNvPr>
          <p:cNvSpPr txBox="1"/>
          <p:nvPr/>
        </p:nvSpPr>
        <p:spPr>
          <a:xfrm>
            <a:off x="6530002" y="1493821"/>
            <a:ext cx="2298676" cy="419154"/>
          </a:xfrm>
          <a:prstGeom prst="rect">
            <a:avLst/>
          </a:prstGeom>
          <a:noFill/>
        </p:spPr>
        <p:txBody>
          <a:bodyPr wrap="square" rtlCol="0">
            <a:spAutoFit/>
          </a:bodyPr>
          <a:lstStyle/>
          <a:p>
            <a:pPr marL="171450" indent="-171450" algn="ctr">
              <a:lnSpc>
                <a:spcPct val="130000"/>
              </a:lnSpc>
              <a:buFont typeface="Wingdings" panose="05000000000000000000" pitchFamily="2" charset="2"/>
              <a:buChar char="l"/>
            </a:pPr>
            <a:r>
              <a:rPr kumimoji="1" lang="zh-CN" altLang="en-US" dirty="0">
                <a:latin typeface="Microsoft YaHei Light" panose="020B0502040204020203" pitchFamily="34" charset="-122"/>
                <a:ea typeface="Microsoft YaHei Light" panose="020B0502040204020203" pitchFamily="34" charset="-122"/>
              </a:rPr>
              <a:t>域内资源调度</a:t>
            </a:r>
            <a:r>
              <a:rPr kumimoji="1" lang="en-US" altLang="zh-CN" dirty="0">
                <a:latin typeface="Microsoft YaHei Light" panose="020B0502040204020203" pitchFamily="34" charset="-122"/>
                <a:ea typeface="Microsoft YaHei Light" panose="020B0502040204020203" pitchFamily="34" charset="-122"/>
              </a:rPr>
              <a:t>:</a:t>
            </a:r>
            <a:endParaRPr kumimoji="1" lang="zh-CN" altLang="en-US" dirty="0">
              <a:latin typeface="Microsoft YaHei Light" panose="020B0502040204020203" pitchFamily="34" charset="-122"/>
              <a:ea typeface="Microsoft YaHei Light" panose="020B0502040204020203" pitchFamily="34" charset="-122"/>
            </a:endParaRPr>
          </a:p>
        </p:txBody>
      </p:sp>
      <p:sp>
        <p:nvSpPr>
          <p:cNvPr id="18" name="流程图: 延期 17">
            <a:extLst>
              <a:ext uri="{FF2B5EF4-FFF2-40B4-BE49-F238E27FC236}">
                <a16:creationId xmlns:a16="http://schemas.microsoft.com/office/drawing/2014/main" id="{F39E9643-0D16-4B15-969B-5D531CFE2BBD}"/>
              </a:ext>
            </a:extLst>
          </p:cNvPr>
          <p:cNvSpPr/>
          <p:nvPr/>
        </p:nvSpPr>
        <p:spPr>
          <a:xfrm flipH="1">
            <a:off x="11644604" y="5559031"/>
            <a:ext cx="544378" cy="524232"/>
          </a:xfrm>
          <a:prstGeom prst="flowChartDelay">
            <a:avLst/>
          </a:prstGeom>
          <a:solidFill>
            <a:srgbClr val="D217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15</a:t>
            </a:r>
            <a:endParaRPr lang="zh-CN" altLang="en-US" dirty="0"/>
          </a:p>
        </p:txBody>
      </p:sp>
      <p:sp>
        <p:nvSpPr>
          <p:cNvPr id="2" name="文本框 1">
            <a:extLst>
              <a:ext uri="{FF2B5EF4-FFF2-40B4-BE49-F238E27FC236}">
                <a16:creationId xmlns:a16="http://schemas.microsoft.com/office/drawing/2014/main" id="{4CEF5960-849D-442C-B073-8EA68BF6ADF2}"/>
              </a:ext>
            </a:extLst>
          </p:cNvPr>
          <p:cNvSpPr txBox="1"/>
          <p:nvPr/>
        </p:nvSpPr>
        <p:spPr>
          <a:xfrm>
            <a:off x="5335480" y="3195961"/>
            <a:ext cx="1402671" cy="701346"/>
          </a:xfrm>
          <a:prstGeom prst="rect">
            <a:avLst/>
          </a:prstGeom>
          <a:noFill/>
        </p:spPr>
        <p:txBody>
          <a:bodyPr wrap="square" rtlCol="0">
            <a:spAutoFit/>
          </a:bodyPr>
          <a:lstStyle/>
          <a:p>
            <a:pPr>
              <a:lnSpc>
                <a:spcPct val="130000"/>
              </a:lnSpc>
            </a:pPr>
            <a:r>
              <a:rPr kumimoji="1" lang="zh-CN" altLang="en-US" sz="1600" dirty="0">
                <a:latin typeface="微软雅黑" panose="020B0503020204020204" pitchFamily="34" charset="-122"/>
                <a:ea typeface="微软雅黑" panose="020B0503020204020204" pitchFamily="34" charset="-122"/>
              </a:rPr>
              <a:t>相当于根据图选择路径</a:t>
            </a:r>
          </a:p>
        </p:txBody>
      </p:sp>
    </p:spTree>
    <p:extLst>
      <p:ext uri="{BB962C8B-B14F-4D97-AF65-F5344CB8AC3E}">
        <p14:creationId xmlns:p14="http://schemas.microsoft.com/office/powerpoint/2010/main" val="28547963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pSp>
        <p:nvGrpSpPr>
          <p:cNvPr id="36" name="组合 35">
            <a:extLst>
              <a:ext uri="{FF2B5EF4-FFF2-40B4-BE49-F238E27FC236}">
                <a16:creationId xmlns:a16="http://schemas.microsoft.com/office/drawing/2014/main" id="{6676BBF1-1D92-1B44-8093-E1365E54FF20}"/>
              </a:ext>
            </a:extLst>
          </p:cNvPr>
          <p:cNvGrpSpPr/>
          <p:nvPr/>
        </p:nvGrpSpPr>
        <p:grpSpPr>
          <a:xfrm>
            <a:off x="0" y="-1"/>
            <a:ext cx="12192000" cy="6858002"/>
            <a:chOff x="0" y="-1"/>
            <a:chExt cx="12192000" cy="6858002"/>
          </a:xfrm>
        </p:grpSpPr>
        <p:sp>
          <p:nvSpPr>
            <p:cNvPr id="37" name="矩形 36">
              <a:extLst>
                <a:ext uri="{FF2B5EF4-FFF2-40B4-BE49-F238E27FC236}">
                  <a16:creationId xmlns:a16="http://schemas.microsoft.com/office/drawing/2014/main" id="{61E76F94-C3F4-F642-BB49-D1E07503782A}"/>
                </a:ext>
              </a:extLst>
            </p:cNvPr>
            <p:cNvSpPr/>
            <p:nvPr/>
          </p:nvSpPr>
          <p:spPr>
            <a:xfrm>
              <a:off x="0" y="-1"/>
              <a:ext cx="12192000" cy="706266"/>
            </a:xfrm>
            <a:prstGeom prst="rect">
              <a:avLst/>
            </a:prstGeom>
            <a:gradFill>
              <a:gsLst>
                <a:gs pos="0">
                  <a:srgbClr val="C00000"/>
                </a:gs>
                <a:gs pos="100000">
                  <a:srgbClr val="C00000">
                    <a:lumMod val="94000"/>
                    <a:lumOff val="6000"/>
                    <a:alpha val="8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38" name="矩形 37">
              <a:extLst>
                <a:ext uri="{FF2B5EF4-FFF2-40B4-BE49-F238E27FC236}">
                  <a16:creationId xmlns:a16="http://schemas.microsoft.com/office/drawing/2014/main" id="{2BF7ACBA-7DD7-7542-B7DC-986595574361}"/>
                </a:ext>
              </a:extLst>
            </p:cNvPr>
            <p:cNvSpPr/>
            <p:nvPr/>
          </p:nvSpPr>
          <p:spPr>
            <a:xfrm>
              <a:off x="0" y="708047"/>
              <a:ext cx="12192000" cy="132378"/>
            </a:xfrm>
            <a:prstGeom prst="rect">
              <a:avLst/>
            </a:prstGeom>
            <a:gradFill>
              <a:gsLst>
                <a:gs pos="0">
                  <a:srgbClr val="C00000">
                    <a:alpha val="32000"/>
                  </a:srgbClr>
                </a:gs>
                <a:gs pos="100000">
                  <a:srgbClr val="C00000">
                    <a:lumMod val="94000"/>
                    <a:lumOff val="6000"/>
                    <a:alpha val="2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41" name="矩形 40">
              <a:extLst>
                <a:ext uri="{FF2B5EF4-FFF2-40B4-BE49-F238E27FC236}">
                  <a16:creationId xmlns:a16="http://schemas.microsoft.com/office/drawing/2014/main" id="{C02F7736-51A2-DA4F-B81D-39BFFC8C7467}"/>
                </a:ext>
              </a:extLst>
            </p:cNvPr>
            <p:cNvSpPr/>
            <p:nvPr/>
          </p:nvSpPr>
          <p:spPr>
            <a:xfrm>
              <a:off x="0" y="6453336"/>
              <a:ext cx="12192000" cy="404665"/>
            </a:xfrm>
            <a:prstGeom prst="rect">
              <a:avLst/>
            </a:prstGeom>
            <a:gradFill>
              <a:gsLst>
                <a:gs pos="0">
                  <a:srgbClr val="C00000"/>
                </a:gs>
                <a:gs pos="100000">
                  <a:srgbClr val="C00000">
                    <a:lumMod val="94000"/>
                    <a:lumOff val="6000"/>
                    <a:alpha val="8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grpSp>
      <p:grpSp>
        <p:nvGrpSpPr>
          <p:cNvPr id="42" name="组合 41">
            <a:extLst>
              <a:ext uri="{FF2B5EF4-FFF2-40B4-BE49-F238E27FC236}">
                <a16:creationId xmlns:a16="http://schemas.microsoft.com/office/drawing/2014/main" id="{A969C109-5C44-C641-861F-021C327BCF5B}"/>
              </a:ext>
            </a:extLst>
          </p:cNvPr>
          <p:cNvGrpSpPr/>
          <p:nvPr/>
        </p:nvGrpSpPr>
        <p:grpSpPr>
          <a:xfrm>
            <a:off x="133400" y="140547"/>
            <a:ext cx="11901234" cy="6795389"/>
            <a:chOff x="133400" y="140547"/>
            <a:chExt cx="11901234" cy="6795389"/>
          </a:xfrm>
        </p:grpSpPr>
        <p:pic>
          <p:nvPicPr>
            <p:cNvPr id="43" name="图片 42">
              <a:extLst>
                <a:ext uri="{FF2B5EF4-FFF2-40B4-BE49-F238E27FC236}">
                  <a16:creationId xmlns:a16="http://schemas.microsoft.com/office/drawing/2014/main" id="{6FFD46D5-7C38-9943-83BF-3F9323DE26C4}"/>
                </a:ext>
              </a:extLst>
            </p:cNvPr>
            <p:cNvPicPr>
              <a:picLocks noChangeAspect="1"/>
            </p:cNvPicPr>
            <p:nvPr/>
          </p:nvPicPr>
          <p:blipFill>
            <a:blip r:embed="rId4" cstate="screen">
              <a:alphaModFix amt="70000"/>
              <a:extLst>
                <a:ext uri="{28A0092B-C50C-407E-A947-70E740481C1C}">
                  <a14:useLocalDpi xmlns:a14="http://schemas.microsoft.com/office/drawing/2010/main"/>
                </a:ext>
              </a:extLst>
            </a:blip>
            <a:stretch>
              <a:fillRect/>
            </a:stretch>
          </p:blipFill>
          <p:spPr>
            <a:xfrm>
              <a:off x="9840416" y="140547"/>
              <a:ext cx="2031325" cy="403124"/>
            </a:xfrm>
            <a:prstGeom prst="rect">
              <a:avLst/>
            </a:prstGeom>
          </p:spPr>
        </p:pic>
        <p:pic>
          <p:nvPicPr>
            <p:cNvPr id="44" name="图片 43">
              <a:extLst>
                <a:ext uri="{FF2B5EF4-FFF2-40B4-BE49-F238E27FC236}">
                  <a16:creationId xmlns:a16="http://schemas.microsoft.com/office/drawing/2014/main" id="{ADFE7705-E166-F045-ADA4-1F93759F34C8}"/>
                </a:ext>
              </a:extLst>
            </p:cNvPr>
            <p:cNvPicPr>
              <a:picLocks noChangeAspect="1"/>
            </p:cNvPicPr>
            <p:nvPr/>
          </p:nvPicPr>
          <p:blipFill>
            <a:blip r:embed="rId5" cstate="screen">
              <a:alphaModFix amt="50000"/>
              <a:extLst>
                <a:ext uri="{28A0092B-C50C-407E-A947-70E740481C1C}">
                  <a14:useLocalDpi xmlns:a14="http://schemas.microsoft.com/office/drawing/2010/main"/>
                </a:ext>
              </a:extLst>
            </a:blip>
            <a:stretch>
              <a:fillRect/>
            </a:stretch>
          </p:blipFill>
          <p:spPr>
            <a:xfrm>
              <a:off x="8996245" y="6572902"/>
              <a:ext cx="3038389" cy="185483"/>
            </a:xfrm>
            <a:prstGeom prst="rect">
              <a:avLst/>
            </a:prstGeom>
          </p:spPr>
        </p:pic>
        <p:pic>
          <p:nvPicPr>
            <p:cNvPr id="45" name="图片 44" descr="图片包含 游戏机, 画, 钟表&#10;&#10;描述已自动生成">
              <a:extLst>
                <a:ext uri="{FF2B5EF4-FFF2-40B4-BE49-F238E27FC236}">
                  <a16:creationId xmlns:a16="http://schemas.microsoft.com/office/drawing/2014/main" id="{B6859F38-FEFF-0842-B233-62E1073AFDA4}"/>
                </a:ext>
              </a:extLst>
            </p:cNvPr>
            <p:cNvPicPr>
              <a:picLocks noChangeAspect="1"/>
            </p:cNvPicPr>
            <p:nvPr/>
          </p:nvPicPr>
          <p:blipFill>
            <a:blip r:embed="rId6"/>
            <a:stretch>
              <a:fillRect/>
            </a:stretch>
          </p:blipFill>
          <p:spPr>
            <a:xfrm>
              <a:off x="133400" y="6453336"/>
              <a:ext cx="2362200" cy="482600"/>
            </a:xfrm>
            <a:prstGeom prst="rect">
              <a:avLst/>
            </a:prstGeom>
          </p:spPr>
        </p:pic>
      </p:grpSp>
      <p:sp>
        <p:nvSpPr>
          <p:cNvPr id="26" name="文本框 25">
            <a:extLst>
              <a:ext uri="{FF2B5EF4-FFF2-40B4-BE49-F238E27FC236}">
                <a16:creationId xmlns:a16="http://schemas.microsoft.com/office/drawing/2014/main" id="{82F18CD3-DE75-C848-9FBA-320AB9E7D598}"/>
              </a:ext>
            </a:extLst>
          </p:cNvPr>
          <p:cNvSpPr txBox="1"/>
          <p:nvPr/>
        </p:nvSpPr>
        <p:spPr>
          <a:xfrm>
            <a:off x="175107" y="116852"/>
            <a:ext cx="356188" cy="461665"/>
          </a:xfrm>
          <a:prstGeom prst="rect">
            <a:avLst/>
          </a:prstGeom>
          <a:noFill/>
        </p:spPr>
        <p:txBody>
          <a:bodyPr wrap="none" rtlCol="0">
            <a:spAutoFit/>
          </a:bodyPr>
          <a:lstStyle/>
          <a:p>
            <a:pPr algn="l"/>
            <a:r>
              <a:rPr kumimoji="1" lang="en-US" altLang="zh-CN" sz="2400" b="1" dirty="0">
                <a:solidFill>
                  <a:schemeClr val="bg1"/>
                </a:solidFill>
                <a:effectLst>
                  <a:outerShdw blurRad="50800" dist="38100" dir="5400000" algn="t" rotWithShape="0">
                    <a:prstClr val="black">
                      <a:alpha val="40000"/>
                    </a:prstClr>
                  </a:outerShdw>
                </a:effectLst>
                <a:latin typeface="Arial" panose="020B0604020202020204" pitchFamily="34" charset="0"/>
                <a:ea typeface="Microsoft YaHei" panose="020B0503020204020204" pitchFamily="34" charset="-122"/>
                <a:cs typeface="Arial" panose="020B0604020202020204" pitchFamily="34" charset="0"/>
              </a:rPr>
              <a:t>5</a:t>
            </a:r>
            <a:endParaRPr kumimoji="1" lang="zh-CN" altLang="en-US" sz="2400" b="1" dirty="0">
              <a:solidFill>
                <a:schemeClr val="bg1"/>
              </a:solidFill>
              <a:effectLst>
                <a:outerShdw blurRad="50800" dist="38100" dir="5400000" algn="t" rotWithShape="0">
                  <a:prstClr val="black">
                    <a:alpha val="40000"/>
                  </a:prstClr>
                </a:outerShdw>
              </a:effectLst>
              <a:latin typeface="Arial" panose="020B0604020202020204" pitchFamily="34" charset="0"/>
              <a:ea typeface="Microsoft YaHei" panose="020B0503020204020204" pitchFamily="34" charset="-122"/>
              <a:cs typeface="Arial" panose="020B0604020202020204" pitchFamily="34" charset="0"/>
            </a:endParaRPr>
          </a:p>
        </p:txBody>
      </p:sp>
      <p:cxnSp>
        <p:nvCxnSpPr>
          <p:cNvPr id="27" name="直线连接符 26">
            <a:extLst>
              <a:ext uri="{FF2B5EF4-FFF2-40B4-BE49-F238E27FC236}">
                <a16:creationId xmlns:a16="http://schemas.microsoft.com/office/drawing/2014/main" id="{CF6F5025-52DE-844A-8B12-050285F53236}"/>
              </a:ext>
            </a:extLst>
          </p:cNvPr>
          <p:cNvCxnSpPr/>
          <p:nvPr/>
        </p:nvCxnSpPr>
        <p:spPr>
          <a:xfrm>
            <a:off x="839416" y="124472"/>
            <a:ext cx="0" cy="4188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8" name="文本框 27">
            <a:extLst>
              <a:ext uri="{FF2B5EF4-FFF2-40B4-BE49-F238E27FC236}">
                <a16:creationId xmlns:a16="http://schemas.microsoft.com/office/drawing/2014/main" id="{B572B192-1A8B-0944-BC5E-3183B0CBCBA6}"/>
              </a:ext>
            </a:extLst>
          </p:cNvPr>
          <p:cNvSpPr txBox="1"/>
          <p:nvPr/>
        </p:nvSpPr>
        <p:spPr>
          <a:xfrm>
            <a:off x="1008331" y="124472"/>
            <a:ext cx="1569660" cy="461665"/>
          </a:xfrm>
          <a:prstGeom prst="rect">
            <a:avLst/>
          </a:prstGeom>
          <a:noFill/>
        </p:spPr>
        <p:txBody>
          <a:bodyPr wrap="none" rtlCol="0">
            <a:spAutoFit/>
          </a:bodyPr>
          <a:lstStyle/>
          <a:p>
            <a:r>
              <a:rPr kumimoji="1" lang="zh-CN" altLang="en-US" sz="2400" b="1" spc="300" dirty="0">
                <a:solidFill>
                  <a:schemeClr val="bg1"/>
                </a:solidFill>
                <a:effectLst>
                  <a:outerShdw blurRad="50800" dist="38100" dir="5400000" algn="t" rotWithShape="0">
                    <a:prstClr val="black">
                      <a:alpha val="40000"/>
                    </a:prstClr>
                  </a:outerShdw>
                </a:effectLst>
                <a:latin typeface="Arial" panose="020B0604020202020204" pitchFamily="34" charset="0"/>
                <a:ea typeface="Microsoft YaHei" panose="020B0503020204020204" pitchFamily="34" charset="-122"/>
                <a:cs typeface="Arial" panose="020B0604020202020204" pitchFamily="34" charset="0"/>
              </a:rPr>
              <a:t>实验结果</a:t>
            </a:r>
          </a:p>
        </p:txBody>
      </p:sp>
      <p:sp>
        <p:nvSpPr>
          <p:cNvPr id="4" name="文本框 3">
            <a:extLst>
              <a:ext uri="{FF2B5EF4-FFF2-40B4-BE49-F238E27FC236}">
                <a16:creationId xmlns:a16="http://schemas.microsoft.com/office/drawing/2014/main" id="{048AC620-A87A-434E-AA0C-4CBC51571DE3}"/>
              </a:ext>
            </a:extLst>
          </p:cNvPr>
          <p:cNvSpPr txBox="1"/>
          <p:nvPr/>
        </p:nvSpPr>
        <p:spPr>
          <a:xfrm>
            <a:off x="531295" y="1086728"/>
            <a:ext cx="2298676" cy="419154"/>
          </a:xfrm>
          <a:prstGeom prst="rect">
            <a:avLst/>
          </a:prstGeom>
          <a:noFill/>
        </p:spPr>
        <p:txBody>
          <a:bodyPr wrap="square" rtlCol="0">
            <a:spAutoFit/>
          </a:bodyPr>
          <a:lstStyle/>
          <a:p>
            <a:pPr marL="171450" indent="-171450">
              <a:lnSpc>
                <a:spcPct val="130000"/>
              </a:lnSpc>
              <a:buFont typeface="Wingdings" panose="05000000000000000000" pitchFamily="2" charset="2"/>
              <a:buChar char="l"/>
            </a:pPr>
            <a:r>
              <a:rPr kumimoji="1" lang="zh-CN" altLang="en-US" dirty="0">
                <a:latin typeface="Microsoft YaHei Light" panose="020B0502040204020203" pitchFamily="34" charset="-122"/>
                <a:ea typeface="Microsoft YaHei Light" panose="020B0502040204020203" pitchFamily="34" charset="-122"/>
              </a:rPr>
              <a:t>对照方案</a:t>
            </a:r>
            <a:r>
              <a:rPr kumimoji="1" lang="en-US" altLang="zh-CN" dirty="0">
                <a:latin typeface="Microsoft YaHei Light" panose="020B0502040204020203" pitchFamily="34" charset="-122"/>
                <a:ea typeface="Microsoft YaHei Light" panose="020B0502040204020203" pitchFamily="34" charset="-122"/>
              </a:rPr>
              <a:t>:</a:t>
            </a:r>
            <a:endParaRPr kumimoji="1" lang="zh-CN" altLang="en-US" dirty="0">
              <a:latin typeface="Microsoft YaHei Light" panose="020B0502040204020203" pitchFamily="34" charset="-122"/>
              <a:ea typeface="Microsoft YaHei Light" panose="020B0502040204020203" pitchFamily="34" charset="-122"/>
            </a:endParaRPr>
          </a:p>
        </p:txBody>
      </p:sp>
      <p:sp>
        <p:nvSpPr>
          <p:cNvPr id="2" name="文本框 1">
            <a:extLst>
              <a:ext uri="{FF2B5EF4-FFF2-40B4-BE49-F238E27FC236}">
                <a16:creationId xmlns:a16="http://schemas.microsoft.com/office/drawing/2014/main" id="{F851AEF4-EF5B-4914-BBCE-9B0F9D8EB0D1}"/>
              </a:ext>
            </a:extLst>
          </p:cNvPr>
          <p:cNvSpPr txBox="1"/>
          <p:nvPr/>
        </p:nvSpPr>
        <p:spPr>
          <a:xfrm>
            <a:off x="596820" y="1752185"/>
            <a:ext cx="3146658" cy="4267643"/>
          </a:xfrm>
          <a:prstGeom prst="rect">
            <a:avLst/>
          </a:prstGeom>
          <a:noFill/>
        </p:spPr>
        <p:txBody>
          <a:bodyPr wrap="square" rtlCol="0">
            <a:spAutoFit/>
          </a:bodyPr>
          <a:lstStyle/>
          <a:p>
            <a:pPr marL="285750" indent="-285750">
              <a:lnSpc>
                <a:spcPct val="130000"/>
              </a:lnSpc>
              <a:buFont typeface="Arial" panose="020B0604020202020204" pitchFamily="34" charset="0"/>
              <a:buChar char="•"/>
            </a:pPr>
            <a:r>
              <a:rPr kumimoji="1" lang="en-US" altLang="zh-CN" sz="1400" dirty="0">
                <a:latin typeface="Microsoft YaHei Light" panose="020B0502040204020203" pitchFamily="34" charset="-122"/>
                <a:ea typeface="Microsoft YaHei Light" panose="020B0502040204020203" pitchFamily="34" charset="-122"/>
              </a:rPr>
              <a:t>MLS</a:t>
            </a:r>
            <a:r>
              <a:rPr kumimoji="1" lang="zh-CN" altLang="en-US" sz="1400" dirty="0">
                <a:latin typeface="Microsoft YaHei Light" panose="020B0502040204020203" pitchFamily="34" charset="-122"/>
                <a:ea typeface="Microsoft YaHei Light" panose="020B0502040204020203" pitchFamily="34" charset="-122"/>
              </a:rPr>
              <a:t>选择</a:t>
            </a:r>
            <a:r>
              <a:rPr kumimoji="1" lang="zh-CN" altLang="en-US" sz="1400" dirty="0">
                <a:solidFill>
                  <a:srgbClr val="FF0000"/>
                </a:solidFill>
                <a:latin typeface="Microsoft YaHei Light" panose="020B0502040204020203" pitchFamily="34" charset="-122"/>
                <a:ea typeface="Microsoft YaHei Light" panose="020B0502040204020203" pitchFamily="34" charset="-122"/>
              </a:rPr>
              <a:t>端到端时延和单位数据传输时间之和最小</a:t>
            </a:r>
            <a:r>
              <a:rPr kumimoji="1" lang="zh-CN" altLang="en-US" sz="1400" dirty="0">
                <a:latin typeface="Microsoft YaHei Light" panose="020B0502040204020203" pitchFamily="34" charset="-122"/>
                <a:ea typeface="Microsoft YaHei Light" panose="020B0502040204020203" pitchFamily="34" charset="-122"/>
              </a:rPr>
              <a:t>的路径。</a:t>
            </a:r>
            <a:endParaRPr kumimoji="1" lang="en-US" altLang="zh-CN" sz="1400" dirty="0">
              <a:latin typeface="Microsoft YaHei Light" panose="020B0502040204020203" pitchFamily="34" charset="-122"/>
              <a:ea typeface="Microsoft YaHei Light" panose="020B0502040204020203" pitchFamily="34" charset="-122"/>
            </a:endParaRPr>
          </a:p>
          <a:p>
            <a:pPr marL="285750" indent="-285750">
              <a:lnSpc>
                <a:spcPct val="130000"/>
              </a:lnSpc>
              <a:buFont typeface="Arial" panose="020B0604020202020204" pitchFamily="34" charset="0"/>
              <a:buChar char="•"/>
            </a:pPr>
            <a:r>
              <a:rPr kumimoji="1" lang="en-US" altLang="zh-CN" sz="1400" dirty="0">
                <a:latin typeface="Microsoft YaHei Light" panose="020B0502040204020203" pitchFamily="34" charset="-122"/>
                <a:ea typeface="Microsoft YaHei Light" panose="020B0502040204020203" pitchFamily="34" charset="-122"/>
              </a:rPr>
              <a:t>BPS</a:t>
            </a:r>
            <a:r>
              <a:rPr kumimoji="1" lang="zh-CN" altLang="en-US" sz="1400" dirty="0">
                <a:latin typeface="Microsoft YaHei Light" panose="020B0502040204020203" pitchFamily="34" charset="-122"/>
                <a:ea typeface="Microsoft YaHei Light" panose="020B0502040204020203" pitchFamily="34" charset="-122"/>
              </a:rPr>
              <a:t>从</a:t>
            </a:r>
            <a:r>
              <a:rPr kumimoji="1" lang="zh-CN" altLang="en-US" sz="1400" dirty="0">
                <a:solidFill>
                  <a:srgbClr val="FF0000"/>
                </a:solidFill>
                <a:latin typeface="Microsoft YaHei Light" panose="020B0502040204020203" pitchFamily="34" charset="-122"/>
                <a:ea typeface="Microsoft YaHei Light" panose="020B0502040204020203" pitchFamily="34" charset="-122"/>
              </a:rPr>
              <a:t>候选路径集中选择一条路径，</a:t>
            </a:r>
            <a:r>
              <a:rPr kumimoji="1" lang="zh-CN" altLang="en-US" sz="1400" dirty="0">
                <a:latin typeface="Microsoft YaHei Light" panose="020B0502040204020203" pitchFamily="34" charset="-122"/>
                <a:ea typeface="Microsoft YaHei Light" panose="020B0502040204020203" pitchFamily="34" charset="-122"/>
              </a:rPr>
              <a:t>其概率等于该路径的可用带宽与所有候选路径的比率。</a:t>
            </a:r>
            <a:endParaRPr kumimoji="1" lang="en-US" altLang="zh-CN" sz="1400" dirty="0">
              <a:latin typeface="Microsoft YaHei Light" panose="020B0502040204020203" pitchFamily="34" charset="-122"/>
              <a:ea typeface="Microsoft YaHei Light" panose="020B0502040204020203" pitchFamily="34" charset="-122"/>
            </a:endParaRPr>
          </a:p>
          <a:p>
            <a:pPr marL="285750" indent="-285750">
              <a:lnSpc>
                <a:spcPct val="130000"/>
              </a:lnSpc>
              <a:buFont typeface="Arial" panose="020B0604020202020204" pitchFamily="34" charset="0"/>
              <a:buChar char="•"/>
            </a:pPr>
            <a:r>
              <a:rPr kumimoji="1" lang="en-US" altLang="zh-CN" sz="1400" dirty="0">
                <a:latin typeface="Microsoft YaHei Light" panose="020B0502040204020203" pitchFamily="34" charset="-122"/>
                <a:ea typeface="Microsoft YaHei Light" panose="020B0502040204020203" pitchFamily="34" charset="-122"/>
              </a:rPr>
              <a:t>SCA</a:t>
            </a:r>
            <a:r>
              <a:rPr kumimoji="1" lang="zh-CN" altLang="en-US" sz="1400" dirty="0">
                <a:latin typeface="Microsoft YaHei Light" panose="020B0502040204020203" pitchFamily="34" charset="-122"/>
                <a:ea typeface="Microsoft YaHei Light" panose="020B0502040204020203" pitchFamily="34" charset="-122"/>
              </a:rPr>
              <a:t>用</a:t>
            </a:r>
            <a:r>
              <a:rPr kumimoji="1" lang="zh-CN" altLang="en-US" sz="1400" dirty="0">
                <a:solidFill>
                  <a:srgbClr val="FF0000"/>
                </a:solidFill>
                <a:latin typeface="Microsoft YaHei Light" panose="020B0502040204020203" pitchFamily="34" charset="-122"/>
                <a:ea typeface="Microsoft YaHei Light" panose="020B0502040204020203" pitchFamily="34" charset="-122"/>
              </a:rPr>
              <a:t>上一个间隔结束时获取资源能力来进行域内调度</a:t>
            </a:r>
            <a:r>
              <a:rPr kumimoji="1" lang="zh-CN" altLang="en-US" sz="1400" dirty="0">
                <a:latin typeface="Microsoft YaHei Light" panose="020B0502040204020203" pitchFamily="34" charset="-122"/>
                <a:ea typeface="Microsoft YaHei Light" panose="020B0502040204020203" pitchFamily="34" charset="-122"/>
              </a:rPr>
              <a:t>。在域级别，</a:t>
            </a:r>
            <a:r>
              <a:rPr kumimoji="1" lang="en-US" altLang="zh-CN" sz="1400" dirty="0">
                <a:latin typeface="Microsoft YaHei Light" panose="020B0502040204020203" pitchFamily="34" charset="-122"/>
                <a:ea typeface="Microsoft YaHei Light" panose="020B0502040204020203" pitchFamily="34" charset="-122"/>
              </a:rPr>
              <a:t>SCA</a:t>
            </a:r>
            <a:r>
              <a:rPr kumimoji="1" lang="zh-CN" altLang="en-US" sz="1400" dirty="0">
                <a:latin typeface="Microsoft YaHei Light" panose="020B0502040204020203" pitchFamily="34" charset="-122"/>
                <a:ea typeface="Microsoft YaHei Light" panose="020B0502040204020203" pitchFamily="34" charset="-122"/>
              </a:rPr>
              <a:t>考虑边界节点之间的带宽和延迟，并生成包含多个代表性节点的折线。</a:t>
            </a:r>
            <a:endParaRPr kumimoji="1" lang="en-US" altLang="zh-CN" sz="1400" dirty="0">
              <a:latin typeface="Microsoft YaHei Light" panose="020B0502040204020203" pitchFamily="34" charset="-122"/>
              <a:ea typeface="Microsoft YaHei Light" panose="020B0502040204020203" pitchFamily="34" charset="-122"/>
            </a:endParaRPr>
          </a:p>
          <a:p>
            <a:pPr marL="285750" indent="-285750">
              <a:lnSpc>
                <a:spcPct val="130000"/>
              </a:lnSpc>
              <a:buFont typeface="Arial" panose="020B0604020202020204" pitchFamily="34" charset="0"/>
              <a:buChar char="•"/>
            </a:pPr>
            <a:r>
              <a:rPr kumimoji="1" lang="en-US" altLang="zh-CN" sz="1400" dirty="0">
                <a:latin typeface="Microsoft YaHei Light" panose="020B0502040204020203" pitchFamily="34" charset="-122"/>
                <a:ea typeface="Microsoft YaHei Light" panose="020B0502040204020203" pitchFamily="34" charset="-122"/>
              </a:rPr>
              <a:t>RMA-MLS</a:t>
            </a:r>
            <a:r>
              <a:rPr kumimoji="1" lang="zh-CN" altLang="en-US" sz="1400" dirty="0">
                <a:latin typeface="Microsoft YaHei Light" panose="020B0502040204020203" pitchFamily="34" charset="-122"/>
                <a:ea typeface="Microsoft YaHei Light" panose="020B0502040204020203" pitchFamily="34" charset="-122"/>
              </a:rPr>
              <a:t>和</a:t>
            </a:r>
            <a:r>
              <a:rPr kumimoji="1" lang="en-US" altLang="zh-CN" sz="1400" dirty="0">
                <a:latin typeface="Microsoft YaHei Light" panose="020B0502040204020203" pitchFamily="34" charset="-122"/>
                <a:ea typeface="Microsoft YaHei Light" panose="020B0502040204020203" pitchFamily="34" charset="-122"/>
              </a:rPr>
              <a:t>RMA-BPS</a:t>
            </a:r>
            <a:r>
              <a:rPr kumimoji="1" lang="zh-CN" altLang="en-US" sz="1400" dirty="0">
                <a:solidFill>
                  <a:srgbClr val="FF0000"/>
                </a:solidFill>
                <a:latin typeface="Microsoft YaHei Light" panose="020B0502040204020203" pitchFamily="34" charset="-122"/>
                <a:ea typeface="Microsoft YaHei Light" panose="020B0502040204020203" pitchFamily="34" charset="-122"/>
              </a:rPr>
              <a:t>结合</a:t>
            </a:r>
            <a:r>
              <a:rPr kumimoji="1" lang="en-US" altLang="zh-CN" sz="1400" dirty="0">
                <a:solidFill>
                  <a:srgbClr val="FF0000"/>
                </a:solidFill>
                <a:latin typeface="Microsoft YaHei Light" panose="020B0502040204020203" pitchFamily="34" charset="-122"/>
                <a:ea typeface="Microsoft YaHei Light" panose="020B0502040204020203" pitchFamily="34" charset="-122"/>
              </a:rPr>
              <a:t>RMA</a:t>
            </a:r>
            <a:r>
              <a:rPr kumimoji="1" lang="zh-CN" altLang="en-US" sz="1400" dirty="0">
                <a:latin typeface="Microsoft YaHei Light" panose="020B0502040204020203" pitchFamily="34" charset="-122"/>
                <a:ea typeface="Microsoft YaHei Light" panose="020B0502040204020203" pitchFamily="34" charset="-122"/>
              </a:rPr>
              <a:t>在节点级和域级对资源能力进行建模，并分别根据</a:t>
            </a:r>
            <a:r>
              <a:rPr kumimoji="1" lang="en-US" altLang="zh-CN" sz="1400" dirty="0">
                <a:latin typeface="Microsoft YaHei Light" panose="020B0502040204020203" pitchFamily="34" charset="-122"/>
                <a:ea typeface="Microsoft YaHei Light" panose="020B0502040204020203" pitchFamily="34" charset="-122"/>
              </a:rPr>
              <a:t>MLS</a:t>
            </a:r>
            <a:r>
              <a:rPr kumimoji="1" lang="zh-CN" altLang="en-US" sz="1400" dirty="0">
                <a:latin typeface="Microsoft YaHei Light" panose="020B0502040204020203" pitchFamily="34" charset="-122"/>
                <a:ea typeface="Microsoft YaHei Light" panose="020B0502040204020203" pitchFamily="34" charset="-122"/>
              </a:rPr>
              <a:t>和</a:t>
            </a:r>
            <a:r>
              <a:rPr kumimoji="1" lang="en-US" altLang="zh-CN" sz="1400" dirty="0">
                <a:latin typeface="Microsoft YaHei Light" panose="020B0502040204020203" pitchFamily="34" charset="-122"/>
                <a:ea typeface="Microsoft YaHei Light" panose="020B0502040204020203" pitchFamily="34" charset="-122"/>
              </a:rPr>
              <a:t>BPS</a:t>
            </a:r>
            <a:r>
              <a:rPr kumimoji="1" lang="zh-CN" altLang="en-US" sz="1400" dirty="0">
                <a:latin typeface="Microsoft YaHei Light" panose="020B0502040204020203" pitchFamily="34" charset="-122"/>
                <a:ea typeface="Microsoft YaHei Light" panose="020B0502040204020203" pitchFamily="34" charset="-122"/>
              </a:rPr>
              <a:t>对应的准则进行分层调度。（考虑了资源的时空分布）</a:t>
            </a:r>
          </a:p>
        </p:txBody>
      </p:sp>
      <p:sp>
        <p:nvSpPr>
          <p:cNvPr id="15" name="文本框 14">
            <a:extLst>
              <a:ext uri="{FF2B5EF4-FFF2-40B4-BE49-F238E27FC236}">
                <a16:creationId xmlns:a16="http://schemas.microsoft.com/office/drawing/2014/main" id="{D6D264D4-A0E1-4AF0-8BDC-7BB6DD39E489}"/>
              </a:ext>
            </a:extLst>
          </p:cNvPr>
          <p:cNvSpPr txBox="1"/>
          <p:nvPr/>
        </p:nvSpPr>
        <p:spPr>
          <a:xfrm>
            <a:off x="3959464" y="1008399"/>
            <a:ext cx="1707328" cy="419154"/>
          </a:xfrm>
          <a:prstGeom prst="rect">
            <a:avLst/>
          </a:prstGeom>
          <a:noFill/>
        </p:spPr>
        <p:txBody>
          <a:bodyPr wrap="square" rtlCol="0">
            <a:spAutoFit/>
          </a:bodyPr>
          <a:lstStyle/>
          <a:p>
            <a:pPr marL="171450" indent="-171450">
              <a:lnSpc>
                <a:spcPct val="130000"/>
              </a:lnSpc>
              <a:buFont typeface="Wingdings" panose="05000000000000000000" pitchFamily="2" charset="2"/>
              <a:buChar char="l"/>
            </a:pPr>
            <a:r>
              <a:rPr kumimoji="1" lang="zh-CN" altLang="en-US" dirty="0">
                <a:latin typeface="Microsoft YaHei Light" panose="020B0502040204020203" pitchFamily="34" charset="-122"/>
                <a:ea typeface="Microsoft YaHei Light" panose="020B0502040204020203" pitchFamily="34" charset="-122"/>
              </a:rPr>
              <a:t>实验结果</a:t>
            </a:r>
            <a:r>
              <a:rPr kumimoji="1" lang="en-US" altLang="zh-CN" dirty="0">
                <a:latin typeface="Microsoft YaHei Light" panose="020B0502040204020203" pitchFamily="34" charset="-122"/>
                <a:ea typeface="Microsoft YaHei Light" panose="020B0502040204020203" pitchFamily="34" charset="-122"/>
              </a:rPr>
              <a:t>:</a:t>
            </a:r>
            <a:endParaRPr kumimoji="1" lang="zh-CN" altLang="en-US" dirty="0">
              <a:latin typeface="Microsoft YaHei Light" panose="020B0502040204020203" pitchFamily="34" charset="-122"/>
              <a:ea typeface="Microsoft YaHei Light" panose="020B0502040204020203" pitchFamily="34" charset="-122"/>
            </a:endParaRPr>
          </a:p>
        </p:txBody>
      </p:sp>
      <p:pic>
        <p:nvPicPr>
          <p:cNvPr id="3" name="图片 2">
            <a:extLst>
              <a:ext uri="{FF2B5EF4-FFF2-40B4-BE49-F238E27FC236}">
                <a16:creationId xmlns:a16="http://schemas.microsoft.com/office/drawing/2014/main" id="{679134AC-3EA6-478F-BE9B-E03684DEEEFA}"/>
              </a:ext>
            </a:extLst>
          </p:cNvPr>
          <p:cNvPicPr>
            <a:picLocks noChangeAspect="1"/>
          </p:cNvPicPr>
          <p:nvPr/>
        </p:nvPicPr>
        <p:blipFill>
          <a:blip r:embed="rId7"/>
          <a:stretch>
            <a:fillRect/>
          </a:stretch>
        </p:blipFill>
        <p:spPr>
          <a:xfrm>
            <a:off x="3996235" y="1667189"/>
            <a:ext cx="3756186" cy="3199714"/>
          </a:xfrm>
          <a:prstGeom prst="rect">
            <a:avLst/>
          </a:prstGeom>
        </p:spPr>
      </p:pic>
      <p:sp>
        <p:nvSpPr>
          <p:cNvPr id="5" name="文本框 4">
            <a:extLst>
              <a:ext uri="{FF2B5EF4-FFF2-40B4-BE49-F238E27FC236}">
                <a16:creationId xmlns:a16="http://schemas.microsoft.com/office/drawing/2014/main" id="{5B64EE58-ED7B-4408-86C9-0ED02DBF8228}"/>
              </a:ext>
            </a:extLst>
          </p:cNvPr>
          <p:cNvSpPr txBox="1"/>
          <p:nvPr/>
        </p:nvSpPr>
        <p:spPr>
          <a:xfrm>
            <a:off x="3959464" y="4858025"/>
            <a:ext cx="3874418" cy="1466876"/>
          </a:xfrm>
          <a:prstGeom prst="rect">
            <a:avLst/>
          </a:prstGeom>
          <a:noFill/>
        </p:spPr>
        <p:txBody>
          <a:bodyPr wrap="square" rtlCol="0">
            <a:spAutoFit/>
          </a:bodyPr>
          <a:lstStyle/>
          <a:p>
            <a:pPr marL="285750" indent="-285750">
              <a:lnSpc>
                <a:spcPct val="130000"/>
              </a:lnSpc>
              <a:buFont typeface="Arial" panose="020B0604020202020204" pitchFamily="34" charset="0"/>
              <a:buChar char="•"/>
            </a:pPr>
            <a:r>
              <a:rPr kumimoji="1" lang="zh-CN" altLang="en-US" sz="1400" dirty="0">
                <a:latin typeface="Microsoft YaHei Light" panose="020B0502040204020203" pitchFamily="34" charset="-122"/>
                <a:ea typeface="Microsoft YaHei Light" panose="020B0502040204020203" pitchFamily="34" charset="-122"/>
              </a:rPr>
              <a:t>由于源和目的地的总距离的增长，平均端到端延迟随着跨域请求比例的增加而增加。</a:t>
            </a:r>
            <a:endParaRPr kumimoji="1" lang="en-US" altLang="zh-CN" sz="1400" dirty="0">
              <a:latin typeface="Microsoft YaHei Light" panose="020B0502040204020203" pitchFamily="34" charset="-122"/>
              <a:ea typeface="Microsoft YaHei Light" panose="020B0502040204020203" pitchFamily="34" charset="-122"/>
            </a:endParaRPr>
          </a:p>
          <a:p>
            <a:pPr marL="285750" indent="-285750">
              <a:lnSpc>
                <a:spcPct val="130000"/>
              </a:lnSpc>
              <a:buFont typeface="Arial" panose="020B0604020202020204" pitchFamily="34" charset="0"/>
              <a:buChar char="•"/>
            </a:pPr>
            <a:r>
              <a:rPr kumimoji="1" lang="en-US" altLang="zh-CN" sz="1400" dirty="0">
                <a:latin typeface="Microsoft YaHei Light" panose="020B0502040204020203" pitchFamily="34" charset="-122"/>
                <a:ea typeface="Microsoft YaHei Light" panose="020B0502040204020203" pitchFamily="34" charset="-122"/>
              </a:rPr>
              <a:t>SCA</a:t>
            </a:r>
            <a:r>
              <a:rPr kumimoji="1" lang="zh-CN" altLang="en-US" sz="1400" dirty="0">
                <a:latin typeface="Microsoft YaHei Light" panose="020B0502040204020203" pitchFamily="34" charset="-122"/>
                <a:ea typeface="Microsoft YaHei Light" panose="020B0502040204020203" pitchFamily="34" charset="-122"/>
              </a:rPr>
              <a:t>算法忽略了移动性，当前时间间隔内最优域的可用资源在下一个时间间隔内可能会发生较大变化。</a:t>
            </a:r>
          </a:p>
        </p:txBody>
      </p:sp>
      <p:pic>
        <p:nvPicPr>
          <p:cNvPr id="6" name="图片 5">
            <a:extLst>
              <a:ext uri="{FF2B5EF4-FFF2-40B4-BE49-F238E27FC236}">
                <a16:creationId xmlns:a16="http://schemas.microsoft.com/office/drawing/2014/main" id="{497FCC83-05C1-487C-819F-23B955F4612D}"/>
              </a:ext>
            </a:extLst>
          </p:cNvPr>
          <p:cNvPicPr>
            <a:picLocks noChangeAspect="1"/>
          </p:cNvPicPr>
          <p:nvPr/>
        </p:nvPicPr>
        <p:blipFill>
          <a:blip r:embed="rId8"/>
          <a:stretch>
            <a:fillRect/>
          </a:stretch>
        </p:blipFill>
        <p:spPr>
          <a:xfrm>
            <a:off x="7869098" y="1635245"/>
            <a:ext cx="3710597" cy="3142146"/>
          </a:xfrm>
          <a:prstGeom prst="rect">
            <a:avLst/>
          </a:prstGeom>
        </p:spPr>
      </p:pic>
      <p:sp>
        <p:nvSpPr>
          <p:cNvPr id="19" name="文本框 18">
            <a:extLst>
              <a:ext uri="{FF2B5EF4-FFF2-40B4-BE49-F238E27FC236}">
                <a16:creationId xmlns:a16="http://schemas.microsoft.com/office/drawing/2014/main" id="{F8D8C81B-77F6-4BBA-8E9B-CE53A33530CD}"/>
              </a:ext>
            </a:extLst>
          </p:cNvPr>
          <p:cNvSpPr txBox="1"/>
          <p:nvPr/>
        </p:nvSpPr>
        <p:spPr>
          <a:xfrm>
            <a:off x="7774014" y="4741879"/>
            <a:ext cx="4091480" cy="1466876"/>
          </a:xfrm>
          <a:prstGeom prst="rect">
            <a:avLst/>
          </a:prstGeom>
          <a:noFill/>
        </p:spPr>
        <p:txBody>
          <a:bodyPr wrap="square" rtlCol="0">
            <a:spAutoFit/>
          </a:bodyPr>
          <a:lstStyle/>
          <a:p>
            <a:pPr>
              <a:lnSpc>
                <a:spcPct val="130000"/>
              </a:lnSpc>
            </a:pPr>
            <a:r>
              <a:rPr kumimoji="1" lang="en-US" altLang="zh-CN" sz="1400" dirty="0">
                <a:latin typeface="Microsoft YaHei Light" panose="020B0502040204020203" pitchFamily="34" charset="-122"/>
                <a:ea typeface="Microsoft YaHei Light" panose="020B0502040204020203" pitchFamily="34" charset="-122"/>
              </a:rPr>
              <a:t>RMA-TRS</a:t>
            </a:r>
            <a:r>
              <a:rPr kumimoji="1" lang="zh-CN" altLang="en-US" sz="1400" dirty="0">
                <a:latin typeface="Microsoft YaHei Light" panose="020B0502040204020203" pitchFamily="34" charset="-122"/>
                <a:ea typeface="Microsoft YaHei Light" panose="020B0502040204020203" pitchFamily="34" charset="-122"/>
              </a:rPr>
              <a:t>对流量的变化具有良好的适应性。</a:t>
            </a:r>
            <a:r>
              <a:rPr kumimoji="1" lang="en-US" altLang="zh-CN" sz="1400" dirty="0">
                <a:latin typeface="Microsoft YaHei Light" panose="020B0502040204020203" pitchFamily="34" charset="-122"/>
                <a:ea typeface="Microsoft YaHei Light" panose="020B0502040204020203" pitchFamily="34" charset="-122"/>
              </a:rPr>
              <a:t>RAM</a:t>
            </a:r>
            <a:r>
              <a:rPr kumimoji="1" lang="zh-CN" altLang="en-US" sz="1400" dirty="0">
                <a:latin typeface="Microsoft YaHei Light" panose="020B0502040204020203" pitchFamily="34" charset="-122"/>
                <a:ea typeface="Microsoft YaHei Light" panose="020B0502040204020203" pitchFamily="34" charset="-122"/>
              </a:rPr>
              <a:t>使用马尔可夫过程通过编码不同的移动性和影响波动的负载来建模节点级资源，精确地捕捉了不同移动模式和波动负载的影响。因此，在不同的场景中，</a:t>
            </a:r>
            <a:r>
              <a:rPr kumimoji="1" lang="en-US" altLang="zh-CN" sz="1400" dirty="0">
                <a:latin typeface="Microsoft YaHei Light" panose="020B0502040204020203" pitchFamily="34" charset="-122"/>
                <a:ea typeface="Microsoft YaHei Light" panose="020B0502040204020203" pitchFamily="34" charset="-122"/>
              </a:rPr>
              <a:t>RMA-TRS</a:t>
            </a:r>
            <a:r>
              <a:rPr kumimoji="1" lang="zh-CN" altLang="en-US" sz="1400" dirty="0">
                <a:latin typeface="Microsoft YaHei Light" panose="020B0502040204020203" pitchFamily="34" charset="-122"/>
                <a:ea typeface="Microsoft YaHei Light" panose="020B0502040204020203" pitchFamily="34" charset="-122"/>
              </a:rPr>
              <a:t>总是具有最小的端到端延迟。</a:t>
            </a:r>
          </a:p>
        </p:txBody>
      </p:sp>
      <p:sp>
        <p:nvSpPr>
          <p:cNvPr id="21" name="流程图: 延期 20">
            <a:extLst>
              <a:ext uri="{FF2B5EF4-FFF2-40B4-BE49-F238E27FC236}">
                <a16:creationId xmlns:a16="http://schemas.microsoft.com/office/drawing/2014/main" id="{0EB6170F-8895-443D-99BF-E87F167AB74D}"/>
              </a:ext>
            </a:extLst>
          </p:cNvPr>
          <p:cNvSpPr/>
          <p:nvPr/>
        </p:nvSpPr>
        <p:spPr>
          <a:xfrm flipH="1">
            <a:off x="11644604" y="5559031"/>
            <a:ext cx="544378" cy="524232"/>
          </a:xfrm>
          <a:prstGeom prst="flowChartDelay">
            <a:avLst/>
          </a:prstGeom>
          <a:solidFill>
            <a:srgbClr val="D217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16</a:t>
            </a:r>
            <a:endParaRPr lang="zh-CN" altLang="en-US" dirty="0"/>
          </a:p>
        </p:txBody>
      </p:sp>
      <p:sp>
        <p:nvSpPr>
          <p:cNvPr id="7" name="文本框 6">
            <a:extLst>
              <a:ext uri="{FF2B5EF4-FFF2-40B4-BE49-F238E27FC236}">
                <a16:creationId xmlns:a16="http://schemas.microsoft.com/office/drawing/2014/main" id="{31E826E3-CCF9-4202-A7A2-178467AA4FCB}"/>
              </a:ext>
            </a:extLst>
          </p:cNvPr>
          <p:cNvSpPr txBox="1"/>
          <p:nvPr/>
        </p:nvSpPr>
        <p:spPr>
          <a:xfrm>
            <a:off x="3930252" y="1365685"/>
            <a:ext cx="2024231" cy="345094"/>
          </a:xfrm>
          <a:prstGeom prst="rect">
            <a:avLst/>
          </a:prstGeom>
          <a:noFill/>
        </p:spPr>
        <p:txBody>
          <a:bodyPr wrap="square" rtlCol="0">
            <a:spAutoFit/>
          </a:bodyPr>
          <a:lstStyle/>
          <a:p>
            <a:pPr marL="171450" indent="-171450" algn="ctr">
              <a:lnSpc>
                <a:spcPct val="130000"/>
              </a:lnSpc>
              <a:buFont typeface="Arial" panose="020B0604020202020204" pitchFamily="34" charset="0"/>
              <a:buChar char="•"/>
            </a:pPr>
            <a:r>
              <a:rPr kumimoji="1" lang="zh-CN" altLang="en-US" sz="1400" dirty="0">
                <a:latin typeface="微软雅黑" panose="020B0503020204020204" pitchFamily="34" charset="-122"/>
                <a:ea typeface="微软雅黑" panose="020B0503020204020204" pitchFamily="34" charset="-122"/>
              </a:rPr>
              <a:t>平均端到端时延</a:t>
            </a:r>
          </a:p>
        </p:txBody>
      </p:sp>
    </p:spTree>
    <p:extLst>
      <p:ext uri="{BB962C8B-B14F-4D97-AF65-F5344CB8AC3E}">
        <p14:creationId xmlns:p14="http://schemas.microsoft.com/office/powerpoint/2010/main" val="38095164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pSp>
        <p:nvGrpSpPr>
          <p:cNvPr id="36" name="组合 35">
            <a:extLst>
              <a:ext uri="{FF2B5EF4-FFF2-40B4-BE49-F238E27FC236}">
                <a16:creationId xmlns:a16="http://schemas.microsoft.com/office/drawing/2014/main" id="{6676BBF1-1D92-1B44-8093-E1365E54FF20}"/>
              </a:ext>
            </a:extLst>
          </p:cNvPr>
          <p:cNvGrpSpPr/>
          <p:nvPr/>
        </p:nvGrpSpPr>
        <p:grpSpPr>
          <a:xfrm>
            <a:off x="0" y="-1"/>
            <a:ext cx="12192000" cy="6858002"/>
            <a:chOff x="0" y="-1"/>
            <a:chExt cx="12192000" cy="6858002"/>
          </a:xfrm>
        </p:grpSpPr>
        <p:sp>
          <p:nvSpPr>
            <p:cNvPr id="37" name="矩形 36">
              <a:extLst>
                <a:ext uri="{FF2B5EF4-FFF2-40B4-BE49-F238E27FC236}">
                  <a16:creationId xmlns:a16="http://schemas.microsoft.com/office/drawing/2014/main" id="{61E76F94-C3F4-F642-BB49-D1E07503782A}"/>
                </a:ext>
              </a:extLst>
            </p:cNvPr>
            <p:cNvSpPr/>
            <p:nvPr/>
          </p:nvSpPr>
          <p:spPr>
            <a:xfrm>
              <a:off x="0" y="-1"/>
              <a:ext cx="12192000" cy="706266"/>
            </a:xfrm>
            <a:prstGeom prst="rect">
              <a:avLst/>
            </a:prstGeom>
            <a:gradFill>
              <a:gsLst>
                <a:gs pos="0">
                  <a:srgbClr val="C00000"/>
                </a:gs>
                <a:gs pos="100000">
                  <a:srgbClr val="C00000">
                    <a:lumMod val="94000"/>
                    <a:lumOff val="6000"/>
                    <a:alpha val="8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38" name="矩形 37">
              <a:extLst>
                <a:ext uri="{FF2B5EF4-FFF2-40B4-BE49-F238E27FC236}">
                  <a16:creationId xmlns:a16="http://schemas.microsoft.com/office/drawing/2014/main" id="{2BF7ACBA-7DD7-7542-B7DC-986595574361}"/>
                </a:ext>
              </a:extLst>
            </p:cNvPr>
            <p:cNvSpPr/>
            <p:nvPr/>
          </p:nvSpPr>
          <p:spPr>
            <a:xfrm>
              <a:off x="0" y="708047"/>
              <a:ext cx="12192000" cy="132378"/>
            </a:xfrm>
            <a:prstGeom prst="rect">
              <a:avLst/>
            </a:prstGeom>
            <a:gradFill>
              <a:gsLst>
                <a:gs pos="0">
                  <a:srgbClr val="C00000">
                    <a:alpha val="32000"/>
                  </a:srgbClr>
                </a:gs>
                <a:gs pos="100000">
                  <a:srgbClr val="C00000">
                    <a:lumMod val="94000"/>
                    <a:lumOff val="6000"/>
                    <a:alpha val="2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41" name="矩形 40">
              <a:extLst>
                <a:ext uri="{FF2B5EF4-FFF2-40B4-BE49-F238E27FC236}">
                  <a16:creationId xmlns:a16="http://schemas.microsoft.com/office/drawing/2014/main" id="{C02F7736-51A2-DA4F-B81D-39BFFC8C7467}"/>
                </a:ext>
              </a:extLst>
            </p:cNvPr>
            <p:cNvSpPr/>
            <p:nvPr/>
          </p:nvSpPr>
          <p:spPr>
            <a:xfrm>
              <a:off x="0" y="6453336"/>
              <a:ext cx="12192000" cy="404665"/>
            </a:xfrm>
            <a:prstGeom prst="rect">
              <a:avLst/>
            </a:prstGeom>
            <a:gradFill>
              <a:gsLst>
                <a:gs pos="0">
                  <a:srgbClr val="C00000"/>
                </a:gs>
                <a:gs pos="100000">
                  <a:srgbClr val="C00000">
                    <a:lumMod val="94000"/>
                    <a:lumOff val="6000"/>
                    <a:alpha val="8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grpSp>
      <p:grpSp>
        <p:nvGrpSpPr>
          <p:cNvPr id="42" name="组合 41">
            <a:extLst>
              <a:ext uri="{FF2B5EF4-FFF2-40B4-BE49-F238E27FC236}">
                <a16:creationId xmlns:a16="http://schemas.microsoft.com/office/drawing/2014/main" id="{A969C109-5C44-C641-861F-021C327BCF5B}"/>
              </a:ext>
            </a:extLst>
          </p:cNvPr>
          <p:cNvGrpSpPr/>
          <p:nvPr/>
        </p:nvGrpSpPr>
        <p:grpSpPr>
          <a:xfrm>
            <a:off x="133400" y="140547"/>
            <a:ext cx="11901234" cy="6795389"/>
            <a:chOff x="133400" y="140547"/>
            <a:chExt cx="11901234" cy="6795389"/>
          </a:xfrm>
        </p:grpSpPr>
        <p:pic>
          <p:nvPicPr>
            <p:cNvPr id="43" name="图片 42">
              <a:extLst>
                <a:ext uri="{FF2B5EF4-FFF2-40B4-BE49-F238E27FC236}">
                  <a16:creationId xmlns:a16="http://schemas.microsoft.com/office/drawing/2014/main" id="{6FFD46D5-7C38-9943-83BF-3F9323DE26C4}"/>
                </a:ext>
              </a:extLst>
            </p:cNvPr>
            <p:cNvPicPr>
              <a:picLocks noChangeAspect="1"/>
            </p:cNvPicPr>
            <p:nvPr/>
          </p:nvPicPr>
          <p:blipFill>
            <a:blip r:embed="rId4" cstate="screen">
              <a:alphaModFix amt="70000"/>
              <a:extLst>
                <a:ext uri="{28A0092B-C50C-407E-A947-70E740481C1C}">
                  <a14:useLocalDpi xmlns:a14="http://schemas.microsoft.com/office/drawing/2010/main"/>
                </a:ext>
              </a:extLst>
            </a:blip>
            <a:stretch>
              <a:fillRect/>
            </a:stretch>
          </p:blipFill>
          <p:spPr>
            <a:xfrm>
              <a:off x="9840416" y="140547"/>
              <a:ext cx="2031325" cy="403124"/>
            </a:xfrm>
            <a:prstGeom prst="rect">
              <a:avLst/>
            </a:prstGeom>
          </p:spPr>
        </p:pic>
        <p:pic>
          <p:nvPicPr>
            <p:cNvPr id="44" name="图片 43">
              <a:extLst>
                <a:ext uri="{FF2B5EF4-FFF2-40B4-BE49-F238E27FC236}">
                  <a16:creationId xmlns:a16="http://schemas.microsoft.com/office/drawing/2014/main" id="{ADFE7705-E166-F045-ADA4-1F93759F34C8}"/>
                </a:ext>
              </a:extLst>
            </p:cNvPr>
            <p:cNvPicPr>
              <a:picLocks noChangeAspect="1"/>
            </p:cNvPicPr>
            <p:nvPr/>
          </p:nvPicPr>
          <p:blipFill>
            <a:blip r:embed="rId5" cstate="screen">
              <a:alphaModFix amt="50000"/>
              <a:extLst>
                <a:ext uri="{28A0092B-C50C-407E-A947-70E740481C1C}">
                  <a14:useLocalDpi xmlns:a14="http://schemas.microsoft.com/office/drawing/2010/main"/>
                </a:ext>
              </a:extLst>
            </a:blip>
            <a:stretch>
              <a:fillRect/>
            </a:stretch>
          </p:blipFill>
          <p:spPr>
            <a:xfrm>
              <a:off x="8996245" y="6572902"/>
              <a:ext cx="3038389" cy="185483"/>
            </a:xfrm>
            <a:prstGeom prst="rect">
              <a:avLst/>
            </a:prstGeom>
          </p:spPr>
        </p:pic>
        <p:pic>
          <p:nvPicPr>
            <p:cNvPr id="45" name="图片 44" descr="图片包含 游戏机, 画, 钟表&#10;&#10;描述已自动生成">
              <a:extLst>
                <a:ext uri="{FF2B5EF4-FFF2-40B4-BE49-F238E27FC236}">
                  <a16:creationId xmlns:a16="http://schemas.microsoft.com/office/drawing/2014/main" id="{B6859F38-FEFF-0842-B233-62E1073AFDA4}"/>
                </a:ext>
              </a:extLst>
            </p:cNvPr>
            <p:cNvPicPr>
              <a:picLocks noChangeAspect="1"/>
            </p:cNvPicPr>
            <p:nvPr/>
          </p:nvPicPr>
          <p:blipFill>
            <a:blip r:embed="rId6"/>
            <a:stretch>
              <a:fillRect/>
            </a:stretch>
          </p:blipFill>
          <p:spPr>
            <a:xfrm>
              <a:off x="133400" y="6453336"/>
              <a:ext cx="2362200" cy="482600"/>
            </a:xfrm>
            <a:prstGeom prst="rect">
              <a:avLst/>
            </a:prstGeom>
          </p:spPr>
        </p:pic>
      </p:grpSp>
      <p:sp>
        <p:nvSpPr>
          <p:cNvPr id="26" name="文本框 25">
            <a:extLst>
              <a:ext uri="{FF2B5EF4-FFF2-40B4-BE49-F238E27FC236}">
                <a16:creationId xmlns:a16="http://schemas.microsoft.com/office/drawing/2014/main" id="{82F18CD3-DE75-C848-9FBA-320AB9E7D598}"/>
              </a:ext>
            </a:extLst>
          </p:cNvPr>
          <p:cNvSpPr txBox="1"/>
          <p:nvPr/>
        </p:nvSpPr>
        <p:spPr>
          <a:xfrm>
            <a:off x="175107" y="116852"/>
            <a:ext cx="356188" cy="461665"/>
          </a:xfrm>
          <a:prstGeom prst="rect">
            <a:avLst/>
          </a:prstGeom>
          <a:noFill/>
        </p:spPr>
        <p:txBody>
          <a:bodyPr wrap="none" rtlCol="0">
            <a:spAutoFit/>
          </a:bodyPr>
          <a:lstStyle/>
          <a:p>
            <a:pPr algn="l"/>
            <a:r>
              <a:rPr kumimoji="1" lang="en-US" altLang="zh-CN" sz="2400" b="1" dirty="0">
                <a:solidFill>
                  <a:schemeClr val="bg1"/>
                </a:solidFill>
                <a:effectLst>
                  <a:outerShdw blurRad="50800" dist="38100" dir="5400000" algn="t" rotWithShape="0">
                    <a:prstClr val="black">
                      <a:alpha val="40000"/>
                    </a:prstClr>
                  </a:outerShdw>
                </a:effectLst>
                <a:latin typeface="Arial" panose="020B0604020202020204" pitchFamily="34" charset="0"/>
                <a:ea typeface="Microsoft YaHei" panose="020B0503020204020204" pitchFamily="34" charset="-122"/>
                <a:cs typeface="Arial" panose="020B0604020202020204" pitchFamily="34" charset="0"/>
              </a:rPr>
              <a:t>5</a:t>
            </a:r>
            <a:endParaRPr kumimoji="1" lang="zh-CN" altLang="en-US" sz="2400" b="1" dirty="0">
              <a:solidFill>
                <a:schemeClr val="bg1"/>
              </a:solidFill>
              <a:effectLst>
                <a:outerShdw blurRad="50800" dist="38100" dir="5400000" algn="t" rotWithShape="0">
                  <a:prstClr val="black">
                    <a:alpha val="40000"/>
                  </a:prstClr>
                </a:outerShdw>
              </a:effectLst>
              <a:latin typeface="Arial" panose="020B0604020202020204" pitchFamily="34" charset="0"/>
              <a:ea typeface="Microsoft YaHei" panose="020B0503020204020204" pitchFamily="34" charset="-122"/>
              <a:cs typeface="Arial" panose="020B0604020202020204" pitchFamily="34" charset="0"/>
            </a:endParaRPr>
          </a:p>
        </p:txBody>
      </p:sp>
      <p:cxnSp>
        <p:nvCxnSpPr>
          <p:cNvPr id="27" name="直线连接符 26">
            <a:extLst>
              <a:ext uri="{FF2B5EF4-FFF2-40B4-BE49-F238E27FC236}">
                <a16:creationId xmlns:a16="http://schemas.microsoft.com/office/drawing/2014/main" id="{CF6F5025-52DE-844A-8B12-050285F53236}"/>
              </a:ext>
            </a:extLst>
          </p:cNvPr>
          <p:cNvCxnSpPr/>
          <p:nvPr/>
        </p:nvCxnSpPr>
        <p:spPr>
          <a:xfrm>
            <a:off x="839416" y="124472"/>
            <a:ext cx="0" cy="4188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8" name="文本框 27">
            <a:extLst>
              <a:ext uri="{FF2B5EF4-FFF2-40B4-BE49-F238E27FC236}">
                <a16:creationId xmlns:a16="http://schemas.microsoft.com/office/drawing/2014/main" id="{B572B192-1A8B-0944-BC5E-3183B0CBCBA6}"/>
              </a:ext>
            </a:extLst>
          </p:cNvPr>
          <p:cNvSpPr txBox="1"/>
          <p:nvPr/>
        </p:nvSpPr>
        <p:spPr>
          <a:xfrm>
            <a:off x="1008331" y="124472"/>
            <a:ext cx="1569660" cy="461665"/>
          </a:xfrm>
          <a:prstGeom prst="rect">
            <a:avLst/>
          </a:prstGeom>
          <a:noFill/>
        </p:spPr>
        <p:txBody>
          <a:bodyPr wrap="none" rtlCol="0">
            <a:spAutoFit/>
          </a:bodyPr>
          <a:lstStyle/>
          <a:p>
            <a:r>
              <a:rPr kumimoji="1" lang="zh-CN" altLang="en-US" sz="2400" b="1" spc="300" dirty="0">
                <a:solidFill>
                  <a:schemeClr val="bg1"/>
                </a:solidFill>
                <a:effectLst>
                  <a:outerShdw blurRad="50800" dist="38100" dir="5400000" algn="t" rotWithShape="0">
                    <a:prstClr val="black">
                      <a:alpha val="40000"/>
                    </a:prstClr>
                  </a:outerShdw>
                </a:effectLst>
                <a:latin typeface="Arial" panose="020B0604020202020204" pitchFamily="34" charset="0"/>
                <a:ea typeface="Microsoft YaHei" panose="020B0503020204020204" pitchFamily="34" charset="-122"/>
                <a:cs typeface="Arial" panose="020B0604020202020204" pitchFamily="34" charset="0"/>
              </a:rPr>
              <a:t>实验结果</a:t>
            </a:r>
          </a:p>
        </p:txBody>
      </p:sp>
      <p:sp>
        <p:nvSpPr>
          <p:cNvPr id="5" name="文本框 4">
            <a:extLst>
              <a:ext uri="{FF2B5EF4-FFF2-40B4-BE49-F238E27FC236}">
                <a16:creationId xmlns:a16="http://schemas.microsoft.com/office/drawing/2014/main" id="{5B64EE58-ED7B-4408-86C9-0ED02DBF8228}"/>
              </a:ext>
            </a:extLst>
          </p:cNvPr>
          <p:cNvSpPr txBox="1"/>
          <p:nvPr/>
        </p:nvSpPr>
        <p:spPr>
          <a:xfrm>
            <a:off x="1043842" y="4677464"/>
            <a:ext cx="4822857" cy="1746953"/>
          </a:xfrm>
          <a:prstGeom prst="rect">
            <a:avLst/>
          </a:prstGeom>
          <a:noFill/>
        </p:spPr>
        <p:txBody>
          <a:bodyPr wrap="square" rtlCol="0">
            <a:spAutoFit/>
          </a:bodyPr>
          <a:lstStyle/>
          <a:p>
            <a:pPr marL="285750" indent="-285750">
              <a:lnSpc>
                <a:spcPct val="130000"/>
              </a:lnSpc>
              <a:buFont typeface="Arial" panose="020B0604020202020204" pitchFamily="34" charset="0"/>
              <a:buChar char="•"/>
            </a:pPr>
            <a:r>
              <a:rPr kumimoji="1" lang="zh-CN" altLang="en-US" sz="1400" dirty="0">
                <a:solidFill>
                  <a:srgbClr val="FF0000"/>
                </a:solidFill>
                <a:latin typeface="Microsoft YaHei Light" panose="020B0502040204020203" pitchFamily="34" charset="-122"/>
                <a:ea typeface="Microsoft YaHei Light" panose="020B0502040204020203" pitchFamily="34" charset="-122"/>
              </a:rPr>
              <a:t>将流量设置为</a:t>
            </a:r>
            <a:r>
              <a:rPr kumimoji="1" lang="en-US" altLang="zh-CN" sz="1400" dirty="0">
                <a:solidFill>
                  <a:srgbClr val="FF0000"/>
                </a:solidFill>
                <a:latin typeface="Microsoft YaHei Light" panose="020B0502040204020203" pitchFamily="34" charset="-122"/>
                <a:ea typeface="Microsoft YaHei Light" panose="020B0502040204020203" pitchFamily="34" charset="-122"/>
              </a:rPr>
              <a:t>1000</a:t>
            </a:r>
            <a:r>
              <a:rPr kumimoji="1" lang="zh-CN" altLang="en-US" sz="1400" dirty="0">
                <a:latin typeface="Microsoft YaHei Light" panose="020B0502040204020203" pitchFamily="34" charset="-122"/>
                <a:ea typeface="Microsoft YaHei Light" panose="020B0502040204020203" pitchFamily="34" charset="-122"/>
              </a:rPr>
              <a:t>，在相同配置下，</a:t>
            </a:r>
            <a:r>
              <a:rPr kumimoji="1" lang="en-US" altLang="zh-CN" sz="1400" dirty="0">
                <a:latin typeface="Microsoft YaHei Light" panose="020B0502040204020203" pitchFamily="34" charset="-122"/>
                <a:ea typeface="Microsoft YaHei Light" panose="020B0502040204020203" pitchFamily="34" charset="-122"/>
              </a:rPr>
              <a:t>RMA-TRS</a:t>
            </a:r>
            <a:r>
              <a:rPr kumimoji="1" lang="zh-CN" altLang="en-US" sz="1400" dirty="0">
                <a:latin typeface="Microsoft YaHei Light" panose="020B0502040204020203" pitchFamily="34" charset="-122"/>
                <a:ea typeface="Microsoft YaHei Light" panose="020B0502040204020203" pitchFamily="34" charset="-122"/>
              </a:rPr>
              <a:t>的总吞吐量明显高于其他算法。</a:t>
            </a:r>
            <a:endParaRPr kumimoji="1" lang="en-US" altLang="zh-CN" sz="1400" dirty="0">
              <a:latin typeface="Microsoft YaHei Light" panose="020B0502040204020203" pitchFamily="34" charset="-122"/>
              <a:ea typeface="Microsoft YaHei Light" panose="020B0502040204020203" pitchFamily="34" charset="-122"/>
            </a:endParaRPr>
          </a:p>
          <a:p>
            <a:pPr marL="285750" indent="-285750">
              <a:lnSpc>
                <a:spcPct val="130000"/>
              </a:lnSpc>
              <a:buFont typeface="Arial" panose="020B0604020202020204" pitchFamily="34" charset="0"/>
              <a:buChar char="•"/>
            </a:pPr>
            <a:r>
              <a:rPr kumimoji="1" lang="en-US" altLang="zh-CN" sz="1400" dirty="0">
                <a:latin typeface="Microsoft YaHei Light" panose="020B0502040204020203" pitchFamily="34" charset="-122"/>
                <a:ea typeface="Microsoft YaHei Light" panose="020B0502040204020203" pitchFamily="34" charset="-122"/>
              </a:rPr>
              <a:t>SCA</a:t>
            </a:r>
            <a:r>
              <a:rPr kumimoji="1" lang="zh-CN" altLang="en-US" sz="1400" dirty="0">
                <a:latin typeface="Microsoft YaHei Light" panose="020B0502040204020203" pitchFamily="34" charset="-122"/>
                <a:ea typeface="Microsoft YaHei Light" panose="020B0502040204020203" pitchFamily="34" charset="-122"/>
              </a:rPr>
              <a:t>的总吞吐量随着跨域请求比例的增加而急剧下降，因为基于折线的资源抽象方法</a:t>
            </a:r>
            <a:r>
              <a:rPr kumimoji="1" lang="zh-CN" altLang="en-US" sz="1400" dirty="0">
                <a:solidFill>
                  <a:srgbClr val="FF0000"/>
                </a:solidFill>
                <a:latin typeface="Microsoft YaHei Light" panose="020B0502040204020203" pitchFamily="34" charset="-122"/>
                <a:ea typeface="Microsoft YaHei Light" panose="020B0502040204020203" pitchFamily="34" charset="-122"/>
              </a:rPr>
              <a:t>不能精确地反映资源能力</a:t>
            </a:r>
            <a:r>
              <a:rPr kumimoji="1" lang="zh-CN" altLang="en-US" sz="1400" dirty="0">
                <a:latin typeface="Microsoft YaHei Light" panose="020B0502040204020203" pitchFamily="34" charset="-122"/>
                <a:ea typeface="Microsoft YaHei Light" panose="020B0502040204020203" pitchFamily="34" charset="-122"/>
              </a:rPr>
              <a:t>。</a:t>
            </a:r>
            <a:endParaRPr kumimoji="1" lang="en-US" altLang="zh-CN" sz="1400" dirty="0">
              <a:latin typeface="Microsoft YaHei Light" panose="020B0502040204020203" pitchFamily="34" charset="-122"/>
              <a:ea typeface="Microsoft YaHei Light" panose="020B0502040204020203" pitchFamily="34" charset="-122"/>
            </a:endParaRPr>
          </a:p>
          <a:p>
            <a:pPr marL="285750" indent="-285750">
              <a:lnSpc>
                <a:spcPct val="130000"/>
              </a:lnSpc>
              <a:buFont typeface="Arial" panose="020B0604020202020204" pitchFamily="34" charset="0"/>
              <a:buChar char="•"/>
            </a:pPr>
            <a:r>
              <a:rPr kumimoji="1" lang="zh-CN" altLang="en-US" sz="1400" dirty="0">
                <a:latin typeface="Microsoft YaHei Light" panose="020B0502040204020203" pitchFamily="34" charset="-122"/>
                <a:ea typeface="Microsoft YaHei Light" panose="020B0502040204020203" pitchFamily="34" charset="-122"/>
              </a:rPr>
              <a:t>将</a:t>
            </a:r>
            <a:r>
              <a:rPr kumimoji="1" lang="en-US" altLang="zh-CN" sz="1400" dirty="0">
                <a:latin typeface="Microsoft YaHei Light" panose="020B0502040204020203" pitchFamily="34" charset="-122"/>
                <a:ea typeface="Microsoft YaHei Light" panose="020B0502040204020203" pitchFamily="34" charset="-122"/>
              </a:rPr>
              <a:t>RMA</a:t>
            </a:r>
            <a:r>
              <a:rPr kumimoji="1" lang="zh-CN" altLang="en-US" sz="1400" dirty="0">
                <a:latin typeface="Microsoft YaHei Light" panose="020B0502040204020203" pitchFamily="34" charset="-122"/>
                <a:ea typeface="Microsoft YaHei Light" panose="020B0502040204020203" pitchFamily="34" charset="-122"/>
              </a:rPr>
              <a:t>与</a:t>
            </a:r>
            <a:r>
              <a:rPr kumimoji="1" lang="en-US" altLang="zh-CN" sz="1400" dirty="0">
                <a:latin typeface="Microsoft YaHei Light" panose="020B0502040204020203" pitchFamily="34" charset="-122"/>
                <a:ea typeface="Microsoft YaHei Light" panose="020B0502040204020203" pitchFamily="34" charset="-122"/>
              </a:rPr>
              <a:t>MLS</a:t>
            </a:r>
            <a:r>
              <a:rPr kumimoji="1" lang="zh-CN" altLang="en-US" sz="1400" dirty="0">
                <a:latin typeface="Microsoft YaHei Light" panose="020B0502040204020203" pitchFamily="34" charset="-122"/>
                <a:ea typeface="Microsoft YaHei Light" panose="020B0502040204020203" pitchFamily="34" charset="-122"/>
              </a:rPr>
              <a:t>和</a:t>
            </a:r>
            <a:r>
              <a:rPr kumimoji="1" lang="en-US" altLang="zh-CN" sz="1400" dirty="0">
                <a:latin typeface="Microsoft YaHei Light" panose="020B0502040204020203" pitchFamily="34" charset="-122"/>
                <a:ea typeface="Microsoft YaHei Light" panose="020B0502040204020203" pitchFamily="34" charset="-122"/>
              </a:rPr>
              <a:t>BPS</a:t>
            </a:r>
            <a:r>
              <a:rPr kumimoji="1" lang="zh-CN" altLang="en-US" sz="1400" dirty="0">
                <a:latin typeface="Microsoft YaHei Light" panose="020B0502040204020203" pitchFamily="34" charset="-122"/>
                <a:ea typeface="Microsoft YaHei Light" panose="020B0502040204020203" pitchFamily="34" charset="-122"/>
              </a:rPr>
              <a:t>相结合，对可用资源进行建模和提取，表明</a:t>
            </a:r>
            <a:r>
              <a:rPr kumimoji="1" lang="en-US" altLang="zh-CN" sz="1400" dirty="0">
                <a:solidFill>
                  <a:srgbClr val="FF0000"/>
                </a:solidFill>
                <a:latin typeface="Microsoft YaHei Light" panose="020B0502040204020203" pitchFamily="34" charset="-122"/>
                <a:ea typeface="Microsoft YaHei Light" panose="020B0502040204020203" pitchFamily="34" charset="-122"/>
              </a:rPr>
              <a:t>RMA</a:t>
            </a:r>
            <a:r>
              <a:rPr kumimoji="1" lang="zh-CN" altLang="en-US" sz="1400" dirty="0">
                <a:solidFill>
                  <a:srgbClr val="FF0000"/>
                </a:solidFill>
                <a:latin typeface="Microsoft YaHei Light" panose="020B0502040204020203" pitchFamily="34" charset="-122"/>
                <a:ea typeface="Microsoft YaHei Light" panose="020B0502040204020203" pitchFamily="34" charset="-122"/>
              </a:rPr>
              <a:t>对不同负荷具有良好的适应性。</a:t>
            </a:r>
          </a:p>
        </p:txBody>
      </p:sp>
      <p:sp>
        <p:nvSpPr>
          <p:cNvPr id="19" name="文本框 18">
            <a:extLst>
              <a:ext uri="{FF2B5EF4-FFF2-40B4-BE49-F238E27FC236}">
                <a16:creationId xmlns:a16="http://schemas.microsoft.com/office/drawing/2014/main" id="{F8D8C81B-77F6-4BBA-8E9B-CE53A33530CD}"/>
              </a:ext>
            </a:extLst>
          </p:cNvPr>
          <p:cNvSpPr txBox="1"/>
          <p:nvPr/>
        </p:nvSpPr>
        <p:spPr>
          <a:xfrm>
            <a:off x="6439190" y="4485115"/>
            <a:ext cx="4822857" cy="2027030"/>
          </a:xfrm>
          <a:prstGeom prst="rect">
            <a:avLst/>
          </a:prstGeom>
          <a:noFill/>
        </p:spPr>
        <p:txBody>
          <a:bodyPr wrap="square" rtlCol="0">
            <a:spAutoFit/>
          </a:bodyPr>
          <a:lstStyle/>
          <a:p>
            <a:pPr marL="285750" indent="-285750">
              <a:lnSpc>
                <a:spcPct val="130000"/>
              </a:lnSpc>
              <a:buFont typeface="Arial" panose="020B0604020202020204" pitchFamily="34" charset="0"/>
              <a:buChar char="•"/>
            </a:pPr>
            <a:r>
              <a:rPr kumimoji="1" lang="en-US" altLang="zh-CN" sz="1400" dirty="0">
                <a:latin typeface="Microsoft YaHei Light" panose="020B0502040204020203" pitchFamily="34" charset="-122"/>
                <a:ea typeface="Microsoft YaHei Light" panose="020B0502040204020203" pitchFamily="34" charset="-122"/>
              </a:rPr>
              <a:t>RMA-TRS</a:t>
            </a:r>
            <a:r>
              <a:rPr kumimoji="1" lang="zh-CN" altLang="en-US" sz="1400" dirty="0">
                <a:latin typeface="Microsoft YaHei Light" panose="020B0502040204020203" pitchFamily="34" charset="-122"/>
                <a:ea typeface="Microsoft YaHei Light" panose="020B0502040204020203" pitchFamily="34" charset="-122"/>
              </a:rPr>
              <a:t>的吞吐量随着流出量的增加几乎呈线性增长。</a:t>
            </a:r>
            <a:r>
              <a:rPr kumimoji="1" lang="en-US" altLang="zh-CN" sz="1400" dirty="0">
                <a:latin typeface="Microsoft YaHei Light" panose="020B0502040204020203" pitchFamily="34" charset="-122"/>
                <a:ea typeface="Microsoft YaHei Light" panose="020B0502040204020203" pitchFamily="34" charset="-122"/>
              </a:rPr>
              <a:t>MLS</a:t>
            </a:r>
            <a:r>
              <a:rPr kumimoji="1" lang="zh-CN" altLang="en-US" sz="1400" dirty="0">
                <a:latin typeface="Microsoft YaHei Light" panose="020B0502040204020203" pitchFamily="34" charset="-122"/>
                <a:ea typeface="Microsoft YaHei Light" panose="020B0502040204020203" pitchFamily="34" charset="-122"/>
              </a:rPr>
              <a:t>只考虑端到端时延和单位数据传输时间，性能最差。</a:t>
            </a:r>
            <a:endParaRPr kumimoji="1" lang="en-US" altLang="zh-CN" sz="1400" dirty="0">
              <a:latin typeface="Microsoft YaHei Light" panose="020B0502040204020203" pitchFamily="34" charset="-122"/>
              <a:ea typeface="Microsoft YaHei Light" panose="020B0502040204020203" pitchFamily="34" charset="-122"/>
            </a:endParaRPr>
          </a:p>
          <a:p>
            <a:pPr marL="285750" indent="-285750">
              <a:lnSpc>
                <a:spcPct val="130000"/>
              </a:lnSpc>
              <a:buFont typeface="Arial" panose="020B0604020202020204" pitchFamily="34" charset="0"/>
              <a:buChar char="•"/>
            </a:pPr>
            <a:r>
              <a:rPr kumimoji="1" lang="zh-CN" altLang="en-US" sz="1400" dirty="0">
                <a:latin typeface="Microsoft YaHei Light" panose="020B0502040204020203" pitchFamily="34" charset="-122"/>
                <a:ea typeface="Microsoft YaHei Light" panose="020B0502040204020203" pitchFamily="34" charset="-122"/>
              </a:rPr>
              <a:t>对于不同数量的流，</a:t>
            </a:r>
            <a:r>
              <a:rPr kumimoji="1" lang="en-US" altLang="zh-CN" sz="1400" dirty="0">
                <a:latin typeface="Microsoft YaHei Light" panose="020B0502040204020203" pitchFamily="34" charset="-122"/>
                <a:ea typeface="Microsoft YaHei Light" panose="020B0502040204020203" pitchFamily="34" charset="-122"/>
              </a:rPr>
              <a:t>RMA-BPS</a:t>
            </a:r>
            <a:r>
              <a:rPr kumimoji="1" lang="zh-CN" altLang="en-US" sz="1400" dirty="0">
                <a:latin typeface="Microsoft YaHei Light" panose="020B0502040204020203" pitchFamily="34" charset="-122"/>
                <a:ea typeface="Microsoft YaHei Light" panose="020B0502040204020203" pitchFamily="34" charset="-122"/>
              </a:rPr>
              <a:t>的表现优于</a:t>
            </a:r>
            <a:r>
              <a:rPr kumimoji="1" lang="en-US" altLang="zh-CN" sz="1400" dirty="0">
                <a:latin typeface="Microsoft YaHei Light" panose="020B0502040204020203" pitchFamily="34" charset="-122"/>
                <a:ea typeface="Microsoft YaHei Light" panose="020B0502040204020203" pitchFamily="34" charset="-122"/>
              </a:rPr>
              <a:t>SCA</a:t>
            </a:r>
            <a:r>
              <a:rPr kumimoji="1" lang="zh-CN" altLang="en-US" sz="1400" dirty="0">
                <a:latin typeface="Microsoft YaHei Light" panose="020B0502040204020203" pitchFamily="34" charset="-122"/>
                <a:ea typeface="Microsoft YaHei Light" panose="020B0502040204020203" pitchFamily="34" charset="-122"/>
              </a:rPr>
              <a:t>，这表明了</a:t>
            </a:r>
            <a:r>
              <a:rPr kumimoji="1" lang="en-US" altLang="zh-CN" sz="1400" dirty="0">
                <a:latin typeface="Microsoft YaHei Light" panose="020B0502040204020203" pitchFamily="34" charset="-122"/>
                <a:ea typeface="Microsoft YaHei Light" panose="020B0502040204020203" pitchFamily="34" charset="-122"/>
              </a:rPr>
              <a:t>RMA</a:t>
            </a:r>
            <a:r>
              <a:rPr kumimoji="1" lang="zh-CN" altLang="en-US" sz="1400" dirty="0">
                <a:latin typeface="Microsoft YaHei Light" panose="020B0502040204020203" pitchFamily="34" charset="-122"/>
                <a:ea typeface="Microsoft YaHei Light" panose="020B0502040204020203" pitchFamily="34" charset="-122"/>
              </a:rPr>
              <a:t>方法的效率。</a:t>
            </a:r>
            <a:endParaRPr kumimoji="1" lang="en-US" altLang="zh-CN" sz="1400" dirty="0">
              <a:latin typeface="Microsoft YaHei Light" panose="020B0502040204020203" pitchFamily="34" charset="-122"/>
              <a:ea typeface="Microsoft YaHei Light" panose="020B0502040204020203" pitchFamily="34" charset="-122"/>
            </a:endParaRPr>
          </a:p>
          <a:p>
            <a:pPr marL="285750" indent="-285750">
              <a:lnSpc>
                <a:spcPct val="130000"/>
              </a:lnSpc>
              <a:buFont typeface="Arial" panose="020B0604020202020204" pitchFamily="34" charset="0"/>
              <a:buChar char="•"/>
            </a:pPr>
            <a:r>
              <a:rPr kumimoji="1" lang="en-US" altLang="zh-CN" sz="1400" dirty="0">
                <a:latin typeface="Microsoft YaHei Light" panose="020B0502040204020203" pitchFamily="34" charset="-122"/>
                <a:ea typeface="Microsoft YaHei Light" panose="020B0502040204020203" pitchFamily="34" charset="-122"/>
              </a:rPr>
              <a:t>RMA-TRS</a:t>
            </a:r>
            <a:r>
              <a:rPr kumimoji="1" lang="zh-CN" altLang="en-US" sz="1400" dirty="0">
                <a:latin typeface="Microsoft YaHei Light" panose="020B0502040204020203" pitchFamily="34" charset="-122"/>
                <a:ea typeface="Microsoft YaHei Light" panose="020B0502040204020203" pitchFamily="34" charset="-122"/>
              </a:rPr>
              <a:t>与</a:t>
            </a:r>
            <a:r>
              <a:rPr kumimoji="1" lang="en-US" altLang="zh-CN" sz="1400" dirty="0">
                <a:latin typeface="Microsoft YaHei Light" panose="020B0502040204020203" pitchFamily="34" charset="-122"/>
                <a:ea typeface="Microsoft YaHei Light" panose="020B0502040204020203" pitchFamily="34" charset="-122"/>
              </a:rPr>
              <a:t>RMA-BPS</a:t>
            </a:r>
            <a:r>
              <a:rPr kumimoji="1" lang="zh-CN" altLang="en-US" sz="1400" dirty="0">
                <a:latin typeface="Microsoft YaHei Light" panose="020B0502040204020203" pitchFamily="34" charset="-122"/>
                <a:ea typeface="Microsoft YaHei Light" panose="020B0502040204020203" pitchFamily="34" charset="-122"/>
              </a:rPr>
              <a:t>之间存在性能差距，因为</a:t>
            </a:r>
            <a:r>
              <a:rPr kumimoji="1" lang="en-US" altLang="zh-CN" sz="1400" dirty="0">
                <a:latin typeface="Microsoft YaHei Light" panose="020B0502040204020203" pitchFamily="34" charset="-122"/>
                <a:ea typeface="Microsoft YaHei Light" panose="020B0502040204020203" pitchFamily="34" charset="-122"/>
              </a:rPr>
              <a:t>TRS</a:t>
            </a:r>
            <a:r>
              <a:rPr kumimoji="1" lang="zh-CN" altLang="en-US" sz="1400" dirty="0">
                <a:latin typeface="Microsoft YaHei Light" panose="020B0502040204020203" pitchFamily="34" charset="-122"/>
                <a:ea typeface="Microsoft YaHei Light" panose="020B0502040204020203" pitchFamily="34" charset="-122"/>
              </a:rPr>
              <a:t>基于</a:t>
            </a:r>
            <a:r>
              <a:rPr kumimoji="1" lang="en-US" altLang="zh-CN" sz="1400" dirty="0">
                <a:latin typeface="Microsoft YaHei Light" panose="020B0502040204020203" pitchFamily="34" charset="-122"/>
                <a:ea typeface="Microsoft YaHei Light" panose="020B0502040204020203" pitchFamily="34" charset="-122"/>
              </a:rPr>
              <a:t>TVRG</a:t>
            </a:r>
            <a:r>
              <a:rPr kumimoji="1" lang="zh-CN" altLang="en-US" sz="1400" dirty="0">
                <a:latin typeface="Microsoft YaHei Light" panose="020B0502040204020203" pitchFamily="34" charset="-122"/>
                <a:ea typeface="Microsoft YaHei Light" panose="020B0502040204020203" pitchFamily="34" charset="-122"/>
              </a:rPr>
              <a:t>选择路径，从而在流量需求、不同移动性和不同能力的资源之间实现高效适配。</a:t>
            </a:r>
          </a:p>
        </p:txBody>
      </p:sp>
      <p:sp>
        <p:nvSpPr>
          <p:cNvPr id="7" name="文本框 6">
            <a:extLst>
              <a:ext uri="{FF2B5EF4-FFF2-40B4-BE49-F238E27FC236}">
                <a16:creationId xmlns:a16="http://schemas.microsoft.com/office/drawing/2014/main" id="{C4B0440E-80FA-4B0F-A6F4-568FE3AD5C3E}"/>
              </a:ext>
            </a:extLst>
          </p:cNvPr>
          <p:cNvSpPr txBox="1"/>
          <p:nvPr/>
        </p:nvSpPr>
        <p:spPr>
          <a:xfrm>
            <a:off x="839416" y="1052074"/>
            <a:ext cx="1035698" cy="382862"/>
          </a:xfrm>
          <a:prstGeom prst="rect">
            <a:avLst/>
          </a:prstGeom>
          <a:noFill/>
        </p:spPr>
        <p:txBody>
          <a:bodyPr wrap="square" rtlCol="0">
            <a:spAutoFit/>
          </a:bodyPr>
          <a:lstStyle/>
          <a:p>
            <a:pPr marL="171450" indent="-171450" algn="ctr">
              <a:lnSpc>
                <a:spcPct val="130000"/>
              </a:lnSpc>
              <a:buFont typeface="Arial" panose="020B0604020202020204" pitchFamily="34" charset="0"/>
              <a:buChar char="•"/>
            </a:pPr>
            <a:r>
              <a:rPr kumimoji="1" lang="zh-CN" altLang="en-US" sz="1600" dirty="0">
                <a:latin typeface="Microsoft YaHei Light" panose="020B0502040204020203" pitchFamily="34" charset="-122"/>
                <a:ea typeface="Microsoft YaHei Light" panose="020B0502040204020203" pitchFamily="34" charset="-122"/>
              </a:rPr>
              <a:t>吞吐量</a:t>
            </a:r>
          </a:p>
        </p:txBody>
      </p:sp>
      <p:pic>
        <p:nvPicPr>
          <p:cNvPr id="8" name="图片 7">
            <a:extLst>
              <a:ext uri="{FF2B5EF4-FFF2-40B4-BE49-F238E27FC236}">
                <a16:creationId xmlns:a16="http://schemas.microsoft.com/office/drawing/2014/main" id="{3F606C13-A6CA-4CA7-B7D0-7F56568260A7}"/>
              </a:ext>
            </a:extLst>
          </p:cNvPr>
          <p:cNvPicPr>
            <a:picLocks noChangeAspect="1"/>
          </p:cNvPicPr>
          <p:nvPr/>
        </p:nvPicPr>
        <p:blipFill>
          <a:blip r:embed="rId7"/>
          <a:stretch>
            <a:fillRect/>
          </a:stretch>
        </p:blipFill>
        <p:spPr>
          <a:xfrm>
            <a:off x="1197269" y="1494141"/>
            <a:ext cx="3698877" cy="3160088"/>
          </a:xfrm>
          <a:prstGeom prst="rect">
            <a:avLst/>
          </a:prstGeom>
        </p:spPr>
      </p:pic>
      <p:pic>
        <p:nvPicPr>
          <p:cNvPr id="9" name="图片 8">
            <a:extLst>
              <a:ext uri="{FF2B5EF4-FFF2-40B4-BE49-F238E27FC236}">
                <a16:creationId xmlns:a16="http://schemas.microsoft.com/office/drawing/2014/main" id="{D5F615C7-B7A1-44FC-9FEA-4EC70E2E0E75}"/>
              </a:ext>
            </a:extLst>
          </p:cNvPr>
          <p:cNvPicPr>
            <a:picLocks noChangeAspect="1"/>
          </p:cNvPicPr>
          <p:nvPr/>
        </p:nvPicPr>
        <p:blipFill>
          <a:blip r:embed="rId8"/>
          <a:stretch>
            <a:fillRect/>
          </a:stretch>
        </p:blipFill>
        <p:spPr>
          <a:xfrm>
            <a:off x="6673815" y="1362577"/>
            <a:ext cx="3660636" cy="3160088"/>
          </a:xfrm>
          <a:prstGeom prst="rect">
            <a:avLst/>
          </a:prstGeom>
        </p:spPr>
      </p:pic>
      <p:sp>
        <p:nvSpPr>
          <p:cNvPr id="23" name="流程图: 延期 22">
            <a:extLst>
              <a:ext uri="{FF2B5EF4-FFF2-40B4-BE49-F238E27FC236}">
                <a16:creationId xmlns:a16="http://schemas.microsoft.com/office/drawing/2014/main" id="{C88E491C-F327-4546-A62B-700EE512A35E}"/>
              </a:ext>
            </a:extLst>
          </p:cNvPr>
          <p:cNvSpPr/>
          <p:nvPr/>
        </p:nvSpPr>
        <p:spPr>
          <a:xfrm flipH="1">
            <a:off x="11644604" y="5559031"/>
            <a:ext cx="544378" cy="524232"/>
          </a:xfrm>
          <a:prstGeom prst="flowChartDelay">
            <a:avLst/>
          </a:prstGeom>
          <a:solidFill>
            <a:srgbClr val="D217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17</a:t>
            </a:r>
            <a:endParaRPr lang="zh-CN" altLang="en-US" dirty="0"/>
          </a:p>
        </p:txBody>
      </p:sp>
    </p:spTree>
    <p:extLst>
      <p:ext uri="{BB962C8B-B14F-4D97-AF65-F5344CB8AC3E}">
        <p14:creationId xmlns:p14="http://schemas.microsoft.com/office/powerpoint/2010/main" val="23792802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pSp>
        <p:nvGrpSpPr>
          <p:cNvPr id="7" name="组合 6">
            <a:extLst>
              <a:ext uri="{FF2B5EF4-FFF2-40B4-BE49-F238E27FC236}">
                <a16:creationId xmlns:a16="http://schemas.microsoft.com/office/drawing/2014/main" id="{9E924214-9500-FB48-B3C4-FACEAB65FF20}"/>
              </a:ext>
            </a:extLst>
          </p:cNvPr>
          <p:cNvGrpSpPr/>
          <p:nvPr/>
        </p:nvGrpSpPr>
        <p:grpSpPr>
          <a:xfrm>
            <a:off x="0" y="-2"/>
            <a:ext cx="12192000" cy="6858003"/>
            <a:chOff x="0" y="-2"/>
            <a:chExt cx="12192000" cy="6858003"/>
          </a:xfrm>
        </p:grpSpPr>
        <p:sp>
          <p:nvSpPr>
            <p:cNvPr id="27" name="矩形 26">
              <a:extLst>
                <a:ext uri="{FF2B5EF4-FFF2-40B4-BE49-F238E27FC236}">
                  <a16:creationId xmlns:a16="http://schemas.microsoft.com/office/drawing/2014/main" id="{4F661687-7EF2-AA4C-934D-92BEF86F8B1A}"/>
                </a:ext>
              </a:extLst>
            </p:cNvPr>
            <p:cNvSpPr/>
            <p:nvPr/>
          </p:nvSpPr>
          <p:spPr>
            <a:xfrm>
              <a:off x="0" y="-2"/>
              <a:ext cx="12192000" cy="1062679"/>
            </a:xfrm>
            <a:prstGeom prst="rect">
              <a:avLst/>
            </a:prstGeom>
            <a:gradFill>
              <a:gsLst>
                <a:gs pos="0">
                  <a:srgbClr val="C00000"/>
                </a:gs>
                <a:gs pos="100000">
                  <a:srgbClr val="C00000">
                    <a:lumMod val="94000"/>
                    <a:lumOff val="6000"/>
                    <a:alpha val="8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28" name="矩形 27">
              <a:extLst>
                <a:ext uri="{FF2B5EF4-FFF2-40B4-BE49-F238E27FC236}">
                  <a16:creationId xmlns:a16="http://schemas.microsoft.com/office/drawing/2014/main" id="{6A777946-4C71-BB46-A6E1-DB084E5AC78C}"/>
                </a:ext>
              </a:extLst>
            </p:cNvPr>
            <p:cNvSpPr/>
            <p:nvPr/>
          </p:nvSpPr>
          <p:spPr>
            <a:xfrm>
              <a:off x="0" y="1062677"/>
              <a:ext cx="12192000" cy="132378"/>
            </a:xfrm>
            <a:prstGeom prst="rect">
              <a:avLst/>
            </a:prstGeom>
            <a:gradFill>
              <a:gsLst>
                <a:gs pos="0">
                  <a:srgbClr val="C00000">
                    <a:alpha val="32000"/>
                  </a:srgbClr>
                </a:gs>
                <a:gs pos="100000">
                  <a:srgbClr val="C00000">
                    <a:lumMod val="94000"/>
                    <a:lumOff val="6000"/>
                    <a:alpha val="2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37" name="矩形 36">
              <a:extLst>
                <a:ext uri="{FF2B5EF4-FFF2-40B4-BE49-F238E27FC236}">
                  <a16:creationId xmlns:a16="http://schemas.microsoft.com/office/drawing/2014/main" id="{B971EE58-9354-A34F-9983-C70F842E8B74}"/>
                </a:ext>
              </a:extLst>
            </p:cNvPr>
            <p:cNvSpPr/>
            <p:nvPr/>
          </p:nvSpPr>
          <p:spPr>
            <a:xfrm>
              <a:off x="0" y="6453336"/>
              <a:ext cx="12192000" cy="404665"/>
            </a:xfrm>
            <a:prstGeom prst="rect">
              <a:avLst/>
            </a:prstGeom>
            <a:gradFill>
              <a:gsLst>
                <a:gs pos="0">
                  <a:srgbClr val="C00000"/>
                </a:gs>
                <a:gs pos="100000">
                  <a:srgbClr val="C00000">
                    <a:alpha val="80000"/>
                    <a:lumMod val="94000"/>
                    <a:lumOff val="6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grpSp>
      <p:grpSp>
        <p:nvGrpSpPr>
          <p:cNvPr id="9" name="组合 8">
            <a:extLst>
              <a:ext uri="{FF2B5EF4-FFF2-40B4-BE49-F238E27FC236}">
                <a16:creationId xmlns:a16="http://schemas.microsoft.com/office/drawing/2014/main" id="{85F73072-5CD4-8F4C-BD23-C26EFE2ACEA1}"/>
              </a:ext>
            </a:extLst>
          </p:cNvPr>
          <p:cNvGrpSpPr/>
          <p:nvPr/>
        </p:nvGrpSpPr>
        <p:grpSpPr>
          <a:xfrm>
            <a:off x="623392" y="260058"/>
            <a:ext cx="2162740" cy="693697"/>
            <a:chOff x="623392" y="260058"/>
            <a:chExt cx="2162740" cy="693697"/>
          </a:xfrm>
        </p:grpSpPr>
        <p:sp>
          <p:nvSpPr>
            <p:cNvPr id="11" name="文本框 10">
              <a:extLst>
                <a:ext uri="{FF2B5EF4-FFF2-40B4-BE49-F238E27FC236}">
                  <a16:creationId xmlns:a16="http://schemas.microsoft.com/office/drawing/2014/main" id="{2847803D-B9BB-3042-9C9F-3AE5DAE98141}"/>
                </a:ext>
              </a:extLst>
            </p:cNvPr>
            <p:cNvSpPr txBox="1"/>
            <p:nvPr/>
          </p:nvSpPr>
          <p:spPr>
            <a:xfrm>
              <a:off x="857591" y="553645"/>
              <a:ext cx="1928541" cy="400110"/>
            </a:xfrm>
            <a:prstGeom prst="rect">
              <a:avLst/>
            </a:prstGeom>
            <a:noFill/>
            <a:ln>
              <a:noFill/>
            </a:ln>
          </p:spPr>
          <p:txBody>
            <a:bodyPr wrap="none" rtlCol="0">
              <a:spAutoFit/>
            </a:bodyPr>
            <a:lstStyle/>
            <a:p>
              <a:r>
                <a:rPr kumimoji="1" lang="en-US" altLang="zh-CN" sz="2000" b="1" spc="300" dirty="0">
                  <a:solidFill>
                    <a:schemeClr val="bg1">
                      <a:alpha val="38000"/>
                    </a:schemeClr>
                  </a:solidFill>
                  <a:effectLst>
                    <a:outerShdw blurRad="50800" dist="38100" dir="5400000" algn="t" rotWithShape="0">
                      <a:prstClr val="black">
                        <a:alpha val="40000"/>
                      </a:prstClr>
                    </a:outerShdw>
                  </a:effectLst>
                  <a:latin typeface="Arial" panose="020B0604020202020204" pitchFamily="34" charset="0"/>
                  <a:ea typeface="Microsoft YaHei" panose="020B0503020204020204" pitchFamily="34" charset="-122"/>
                  <a:cs typeface="Arial" panose="020B0604020202020204" pitchFamily="34" charset="0"/>
                </a:rPr>
                <a:t>CONTENTS</a:t>
              </a:r>
              <a:endParaRPr kumimoji="1" lang="zh-CN" altLang="en-US" sz="2000" b="1" spc="300" dirty="0">
                <a:solidFill>
                  <a:schemeClr val="bg1">
                    <a:alpha val="38000"/>
                  </a:schemeClr>
                </a:solidFill>
                <a:effectLst>
                  <a:outerShdw blurRad="50800" dist="38100" dir="5400000" algn="t" rotWithShape="0">
                    <a:prstClr val="black">
                      <a:alpha val="40000"/>
                    </a:prstClr>
                  </a:outerShdw>
                </a:effectLst>
                <a:latin typeface="Arial" panose="020B0604020202020204" pitchFamily="34" charset="0"/>
                <a:ea typeface="Microsoft YaHei" panose="020B0503020204020204" pitchFamily="34" charset="-122"/>
                <a:cs typeface="Arial" panose="020B0604020202020204" pitchFamily="34" charset="0"/>
              </a:endParaRPr>
            </a:p>
          </p:txBody>
        </p:sp>
        <p:sp>
          <p:nvSpPr>
            <p:cNvPr id="8" name="文本框 7">
              <a:extLst>
                <a:ext uri="{FF2B5EF4-FFF2-40B4-BE49-F238E27FC236}">
                  <a16:creationId xmlns:a16="http://schemas.microsoft.com/office/drawing/2014/main" id="{A8713944-CFF2-C847-949E-B7125A265952}"/>
                </a:ext>
              </a:extLst>
            </p:cNvPr>
            <p:cNvSpPr txBox="1"/>
            <p:nvPr/>
          </p:nvSpPr>
          <p:spPr>
            <a:xfrm>
              <a:off x="623392" y="260058"/>
              <a:ext cx="1159292" cy="584775"/>
            </a:xfrm>
            <a:prstGeom prst="rect">
              <a:avLst/>
            </a:prstGeom>
            <a:noFill/>
          </p:spPr>
          <p:txBody>
            <a:bodyPr wrap="none" rtlCol="0">
              <a:spAutoFit/>
            </a:bodyPr>
            <a:lstStyle/>
            <a:p>
              <a:pPr algn="l"/>
              <a:r>
                <a:rPr kumimoji="1" lang="zh-CN" altLang="en-US" sz="3200" b="1" spc="600" dirty="0">
                  <a:solidFill>
                    <a:schemeClr val="bg1"/>
                  </a:solidFill>
                  <a:effectLst>
                    <a:outerShdw blurRad="50800" dist="38100" dir="5400000" algn="t" rotWithShape="0">
                      <a:prstClr val="black">
                        <a:alpha val="40000"/>
                      </a:prstClr>
                    </a:outerShdw>
                  </a:effectLst>
                  <a:latin typeface="Arial" panose="020B0604020202020204" pitchFamily="34" charset="0"/>
                  <a:ea typeface="Microsoft YaHei" panose="020B0503020204020204" pitchFamily="34" charset="-122"/>
                  <a:cs typeface="Arial" panose="020B0604020202020204" pitchFamily="34" charset="0"/>
                </a:rPr>
                <a:t>目录</a:t>
              </a:r>
            </a:p>
          </p:txBody>
        </p:sp>
      </p:grpSp>
      <p:grpSp>
        <p:nvGrpSpPr>
          <p:cNvPr id="21" name="组合 20">
            <a:extLst>
              <a:ext uri="{FF2B5EF4-FFF2-40B4-BE49-F238E27FC236}">
                <a16:creationId xmlns:a16="http://schemas.microsoft.com/office/drawing/2014/main" id="{58FF06EA-9BF8-7F40-AE00-A506C4196207}"/>
              </a:ext>
            </a:extLst>
          </p:cNvPr>
          <p:cNvGrpSpPr/>
          <p:nvPr/>
        </p:nvGrpSpPr>
        <p:grpSpPr>
          <a:xfrm>
            <a:off x="133400" y="303140"/>
            <a:ext cx="11901234" cy="6632796"/>
            <a:chOff x="133400" y="303140"/>
            <a:chExt cx="11901234" cy="6632796"/>
          </a:xfrm>
        </p:grpSpPr>
        <p:pic>
          <p:nvPicPr>
            <p:cNvPr id="5" name="图片 4">
              <a:extLst>
                <a:ext uri="{FF2B5EF4-FFF2-40B4-BE49-F238E27FC236}">
                  <a16:creationId xmlns:a16="http://schemas.microsoft.com/office/drawing/2014/main" id="{3C47248B-C5FF-9047-8E30-C7A825C252C7}"/>
                </a:ext>
              </a:extLst>
            </p:cNvPr>
            <p:cNvPicPr>
              <a:picLocks noChangeAspect="1"/>
            </p:cNvPicPr>
            <p:nvPr/>
          </p:nvPicPr>
          <p:blipFill>
            <a:blip r:embed="rId4" cstate="screen">
              <a:alphaModFix amt="70000"/>
              <a:extLst>
                <a:ext uri="{28A0092B-C50C-407E-A947-70E740481C1C}">
                  <a14:useLocalDpi xmlns:a14="http://schemas.microsoft.com/office/drawing/2010/main"/>
                </a:ext>
              </a:extLst>
            </a:blip>
            <a:stretch>
              <a:fillRect/>
            </a:stretch>
          </p:blipFill>
          <p:spPr>
            <a:xfrm>
              <a:off x="9840416" y="303140"/>
              <a:ext cx="2031325" cy="403124"/>
            </a:xfrm>
            <a:prstGeom prst="rect">
              <a:avLst/>
            </a:prstGeom>
          </p:spPr>
        </p:pic>
        <p:pic>
          <p:nvPicPr>
            <p:cNvPr id="10" name="图片 9">
              <a:extLst>
                <a:ext uri="{FF2B5EF4-FFF2-40B4-BE49-F238E27FC236}">
                  <a16:creationId xmlns:a16="http://schemas.microsoft.com/office/drawing/2014/main" id="{2C577222-289B-8241-9401-F98A4C7ECD1A}"/>
                </a:ext>
              </a:extLst>
            </p:cNvPr>
            <p:cNvPicPr>
              <a:picLocks noChangeAspect="1"/>
            </p:cNvPicPr>
            <p:nvPr/>
          </p:nvPicPr>
          <p:blipFill>
            <a:blip r:embed="rId5" cstate="screen">
              <a:alphaModFix amt="50000"/>
              <a:extLst>
                <a:ext uri="{28A0092B-C50C-407E-A947-70E740481C1C}">
                  <a14:useLocalDpi xmlns:a14="http://schemas.microsoft.com/office/drawing/2010/main"/>
                </a:ext>
              </a:extLst>
            </a:blip>
            <a:stretch>
              <a:fillRect/>
            </a:stretch>
          </p:blipFill>
          <p:spPr>
            <a:xfrm>
              <a:off x="8996245" y="6572902"/>
              <a:ext cx="3038389" cy="185483"/>
            </a:xfrm>
            <a:prstGeom prst="rect">
              <a:avLst/>
            </a:prstGeom>
          </p:spPr>
        </p:pic>
        <p:pic>
          <p:nvPicPr>
            <p:cNvPr id="12" name="图片 11" descr="图片包含 游戏机, 画, 钟表&#10;&#10;描述已自动生成">
              <a:extLst>
                <a:ext uri="{FF2B5EF4-FFF2-40B4-BE49-F238E27FC236}">
                  <a16:creationId xmlns:a16="http://schemas.microsoft.com/office/drawing/2014/main" id="{82E8DECF-434E-764A-8E8E-0836F22C5048}"/>
                </a:ext>
              </a:extLst>
            </p:cNvPr>
            <p:cNvPicPr>
              <a:picLocks noChangeAspect="1"/>
            </p:cNvPicPr>
            <p:nvPr/>
          </p:nvPicPr>
          <p:blipFill>
            <a:blip r:embed="rId6"/>
            <a:stretch>
              <a:fillRect/>
            </a:stretch>
          </p:blipFill>
          <p:spPr>
            <a:xfrm>
              <a:off x="133400" y="6453336"/>
              <a:ext cx="2362200" cy="482600"/>
            </a:xfrm>
            <a:prstGeom prst="rect">
              <a:avLst/>
            </a:prstGeom>
          </p:spPr>
        </p:pic>
      </p:grpSp>
      <p:grpSp>
        <p:nvGrpSpPr>
          <p:cNvPr id="13" name="组合 12">
            <a:extLst>
              <a:ext uri="{FF2B5EF4-FFF2-40B4-BE49-F238E27FC236}">
                <a16:creationId xmlns:a16="http://schemas.microsoft.com/office/drawing/2014/main" id="{09179D28-D537-1246-897D-13EAEA90A246}"/>
              </a:ext>
            </a:extLst>
          </p:cNvPr>
          <p:cNvGrpSpPr/>
          <p:nvPr/>
        </p:nvGrpSpPr>
        <p:grpSpPr>
          <a:xfrm>
            <a:off x="868945" y="2189165"/>
            <a:ext cx="3118620" cy="1107996"/>
            <a:chOff x="1232604" y="1595937"/>
            <a:chExt cx="3118620" cy="1107996"/>
          </a:xfrm>
        </p:grpSpPr>
        <p:sp>
          <p:nvSpPr>
            <p:cNvPr id="14" name="文本框 13">
              <a:extLst>
                <a:ext uri="{FF2B5EF4-FFF2-40B4-BE49-F238E27FC236}">
                  <a16:creationId xmlns:a16="http://schemas.microsoft.com/office/drawing/2014/main" id="{EA705A7A-381D-5B40-B486-E22B0967C3DB}"/>
                </a:ext>
              </a:extLst>
            </p:cNvPr>
            <p:cNvSpPr txBox="1"/>
            <p:nvPr/>
          </p:nvSpPr>
          <p:spPr>
            <a:xfrm>
              <a:off x="1232604" y="1595937"/>
              <a:ext cx="1127232" cy="1107996"/>
            </a:xfrm>
            <a:prstGeom prst="rect">
              <a:avLst/>
            </a:prstGeom>
            <a:noFill/>
          </p:spPr>
          <p:txBody>
            <a:bodyPr wrap="none" rtlCol="0">
              <a:spAutoFit/>
            </a:bodyPr>
            <a:lstStyle/>
            <a:p>
              <a:pPr algn="l"/>
              <a:r>
                <a:rPr kumimoji="1" lang="en-US" altLang="zh-CN" sz="6600" b="1" dirty="0">
                  <a:gradFill flip="none" rotWithShape="1">
                    <a:gsLst>
                      <a:gs pos="0">
                        <a:srgbClr val="C00000"/>
                      </a:gs>
                      <a:gs pos="100000">
                        <a:schemeClr val="accent3">
                          <a:lumMod val="0"/>
                          <a:lumOff val="100000"/>
                        </a:schemeClr>
                      </a:gs>
                    </a:gsLst>
                    <a:lin ang="5400000" scaled="1"/>
                    <a:tileRect/>
                  </a:gradFill>
                  <a:latin typeface="Arial" panose="020B0604020202020204" pitchFamily="34" charset="0"/>
                  <a:ea typeface="ZhenyanGB" panose="02010600030101010101" pitchFamily="2" charset="-122"/>
                  <a:cs typeface="Arial" panose="020B0604020202020204" pitchFamily="34" charset="0"/>
                </a:rPr>
                <a:t>01</a:t>
              </a:r>
              <a:endParaRPr kumimoji="1" lang="zh-CN" altLang="en-US" sz="6600" b="1" dirty="0">
                <a:gradFill flip="none" rotWithShape="1">
                  <a:gsLst>
                    <a:gs pos="0">
                      <a:srgbClr val="C00000"/>
                    </a:gs>
                    <a:gs pos="100000">
                      <a:schemeClr val="accent3">
                        <a:lumMod val="0"/>
                        <a:lumOff val="100000"/>
                      </a:schemeClr>
                    </a:gs>
                  </a:gsLst>
                  <a:lin ang="5400000" scaled="1"/>
                  <a:tileRect/>
                </a:gradFill>
                <a:latin typeface="Arial" panose="020B0604020202020204" pitchFamily="34" charset="0"/>
                <a:ea typeface="ZhenyanGB" panose="02010600030101010101" pitchFamily="2" charset="-122"/>
                <a:cs typeface="Arial" panose="020B0604020202020204" pitchFamily="34" charset="0"/>
              </a:endParaRPr>
            </a:p>
          </p:txBody>
        </p:sp>
        <p:sp>
          <p:nvSpPr>
            <p:cNvPr id="15" name="文本框 14">
              <a:extLst>
                <a:ext uri="{FF2B5EF4-FFF2-40B4-BE49-F238E27FC236}">
                  <a16:creationId xmlns:a16="http://schemas.microsoft.com/office/drawing/2014/main" id="{0FFEC18C-CC94-9340-97F4-CAB9DEBB8A27}"/>
                </a:ext>
              </a:extLst>
            </p:cNvPr>
            <p:cNvSpPr txBox="1"/>
            <p:nvPr/>
          </p:nvSpPr>
          <p:spPr>
            <a:xfrm>
              <a:off x="1396569" y="2209855"/>
              <a:ext cx="2954655" cy="461665"/>
            </a:xfrm>
            <a:prstGeom prst="rect">
              <a:avLst/>
            </a:prstGeom>
            <a:noFill/>
          </p:spPr>
          <p:txBody>
            <a:bodyPr wrap="none" rtlCol="0">
              <a:spAutoFit/>
            </a:bodyPr>
            <a:lstStyle/>
            <a:p>
              <a:pPr algn="l"/>
              <a:r>
                <a:rPr kumimoji="1" lang="zh-CN" altLang="en-US" sz="2400" b="1" spc="300" dirty="0">
                  <a:gradFill>
                    <a:gsLst>
                      <a:gs pos="0">
                        <a:schemeClr val="tx1">
                          <a:lumMod val="95000"/>
                          <a:lumOff val="5000"/>
                        </a:schemeClr>
                      </a:gs>
                      <a:gs pos="100000">
                        <a:schemeClr val="tx1">
                          <a:lumMod val="50000"/>
                          <a:lumOff val="50000"/>
                        </a:schemeClr>
                      </a:gs>
                    </a:gsLst>
                    <a:lin ang="5400000" scaled="0"/>
                  </a:gradFill>
                  <a:latin typeface="Arial" panose="020B0604020202020204" pitchFamily="34" charset="0"/>
                  <a:ea typeface="Microsoft YaHei" panose="020B0503020204020204" pitchFamily="34" charset="-122"/>
                  <a:cs typeface="Arial" panose="020B0604020202020204" pitchFamily="34" charset="0"/>
                </a:rPr>
                <a:t>控制器部署与分配</a:t>
              </a:r>
            </a:p>
          </p:txBody>
        </p:sp>
      </p:grpSp>
      <p:grpSp>
        <p:nvGrpSpPr>
          <p:cNvPr id="17" name="组合 16">
            <a:extLst>
              <a:ext uri="{FF2B5EF4-FFF2-40B4-BE49-F238E27FC236}">
                <a16:creationId xmlns:a16="http://schemas.microsoft.com/office/drawing/2014/main" id="{0589B436-F8E4-A64C-84E6-C3D6B99051E9}"/>
              </a:ext>
            </a:extLst>
          </p:cNvPr>
          <p:cNvGrpSpPr/>
          <p:nvPr/>
        </p:nvGrpSpPr>
        <p:grpSpPr>
          <a:xfrm>
            <a:off x="4337203" y="2189165"/>
            <a:ext cx="3118620" cy="1107996"/>
            <a:chOff x="1232604" y="1595937"/>
            <a:chExt cx="3118620" cy="1107996"/>
          </a:xfrm>
        </p:grpSpPr>
        <p:sp>
          <p:nvSpPr>
            <p:cNvPr id="18" name="文本框 17">
              <a:extLst>
                <a:ext uri="{FF2B5EF4-FFF2-40B4-BE49-F238E27FC236}">
                  <a16:creationId xmlns:a16="http://schemas.microsoft.com/office/drawing/2014/main" id="{2EF8D10A-DC0A-864F-9B3B-92C3EB5293DC}"/>
                </a:ext>
              </a:extLst>
            </p:cNvPr>
            <p:cNvSpPr txBox="1"/>
            <p:nvPr/>
          </p:nvSpPr>
          <p:spPr>
            <a:xfrm>
              <a:off x="1232604" y="1595937"/>
              <a:ext cx="1127232" cy="1107996"/>
            </a:xfrm>
            <a:prstGeom prst="rect">
              <a:avLst/>
            </a:prstGeom>
            <a:noFill/>
          </p:spPr>
          <p:txBody>
            <a:bodyPr wrap="none" rtlCol="0">
              <a:spAutoFit/>
            </a:bodyPr>
            <a:lstStyle/>
            <a:p>
              <a:pPr algn="l"/>
              <a:r>
                <a:rPr kumimoji="1" lang="en-US" altLang="zh-CN" sz="6600" b="1" dirty="0">
                  <a:gradFill flip="none" rotWithShape="1">
                    <a:gsLst>
                      <a:gs pos="0">
                        <a:srgbClr val="C00000"/>
                      </a:gs>
                      <a:gs pos="100000">
                        <a:schemeClr val="accent3">
                          <a:lumMod val="0"/>
                          <a:lumOff val="100000"/>
                        </a:schemeClr>
                      </a:gs>
                    </a:gsLst>
                    <a:lin ang="5400000" scaled="1"/>
                    <a:tileRect/>
                  </a:gradFill>
                  <a:latin typeface="Arial" panose="020B0604020202020204" pitchFamily="34" charset="0"/>
                  <a:ea typeface="ZhenyanGB" panose="02010600030101010101" pitchFamily="2" charset="-122"/>
                  <a:cs typeface="Arial" panose="020B0604020202020204" pitchFamily="34" charset="0"/>
                </a:rPr>
                <a:t>02</a:t>
              </a:r>
              <a:endParaRPr kumimoji="1" lang="zh-CN" altLang="en-US" sz="6600" b="1" dirty="0">
                <a:gradFill flip="none" rotWithShape="1">
                  <a:gsLst>
                    <a:gs pos="0">
                      <a:srgbClr val="C00000"/>
                    </a:gs>
                    <a:gs pos="100000">
                      <a:schemeClr val="accent3">
                        <a:lumMod val="0"/>
                        <a:lumOff val="100000"/>
                      </a:schemeClr>
                    </a:gs>
                  </a:gsLst>
                  <a:lin ang="5400000" scaled="1"/>
                  <a:tileRect/>
                </a:gradFill>
                <a:latin typeface="Arial" panose="020B0604020202020204" pitchFamily="34" charset="0"/>
                <a:ea typeface="ZhenyanGB" panose="02010600030101010101" pitchFamily="2" charset="-122"/>
                <a:cs typeface="Arial" panose="020B0604020202020204" pitchFamily="34" charset="0"/>
              </a:endParaRPr>
            </a:p>
          </p:txBody>
        </p:sp>
        <p:sp>
          <p:nvSpPr>
            <p:cNvPr id="19" name="文本框 18">
              <a:extLst>
                <a:ext uri="{FF2B5EF4-FFF2-40B4-BE49-F238E27FC236}">
                  <a16:creationId xmlns:a16="http://schemas.microsoft.com/office/drawing/2014/main" id="{1B71A69C-4A46-E24A-A259-C1ED768D612B}"/>
                </a:ext>
              </a:extLst>
            </p:cNvPr>
            <p:cNvSpPr txBox="1"/>
            <p:nvPr/>
          </p:nvSpPr>
          <p:spPr>
            <a:xfrm>
              <a:off x="1396569" y="2209855"/>
              <a:ext cx="2954655" cy="461665"/>
            </a:xfrm>
            <a:prstGeom prst="rect">
              <a:avLst/>
            </a:prstGeom>
            <a:noFill/>
          </p:spPr>
          <p:txBody>
            <a:bodyPr wrap="none" rtlCol="0">
              <a:spAutoFit/>
            </a:bodyPr>
            <a:lstStyle/>
            <a:p>
              <a:pPr algn="l"/>
              <a:r>
                <a:rPr kumimoji="1" lang="zh-CN" altLang="en-US" sz="2400" b="1" spc="300" dirty="0">
                  <a:gradFill>
                    <a:gsLst>
                      <a:gs pos="0">
                        <a:schemeClr val="tx1">
                          <a:lumMod val="95000"/>
                          <a:lumOff val="5000"/>
                        </a:schemeClr>
                      </a:gs>
                      <a:gs pos="100000">
                        <a:schemeClr val="tx1">
                          <a:lumMod val="50000"/>
                          <a:lumOff val="50000"/>
                        </a:schemeClr>
                      </a:gs>
                    </a:gsLst>
                    <a:lin ang="5400000" scaled="0"/>
                  </a:gradFill>
                  <a:latin typeface="Arial" panose="020B0604020202020204" pitchFamily="34" charset="0"/>
                  <a:ea typeface="Microsoft YaHei" panose="020B0503020204020204" pitchFamily="34" charset="-122"/>
                  <a:cs typeface="Arial" panose="020B0604020202020204" pitchFamily="34" charset="0"/>
                </a:rPr>
                <a:t>天地网络资源模型</a:t>
              </a:r>
            </a:p>
          </p:txBody>
        </p:sp>
      </p:grpSp>
      <p:grpSp>
        <p:nvGrpSpPr>
          <p:cNvPr id="29" name="组合 28">
            <a:extLst>
              <a:ext uri="{FF2B5EF4-FFF2-40B4-BE49-F238E27FC236}">
                <a16:creationId xmlns:a16="http://schemas.microsoft.com/office/drawing/2014/main" id="{92171D82-3F72-0D45-9DD6-E0CDDEF0B041}"/>
              </a:ext>
            </a:extLst>
          </p:cNvPr>
          <p:cNvGrpSpPr/>
          <p:nvPr/>
        </p:nvGrpSpPr>
        <p:grpSpPr>
          <a:xfrm>
            <a:off x="862968" y="4113374"/>
            <a:ext cx="2426123" cy="1107996"/>
            <a:chOff x="1232604" y="1595937"/>
            <a:chExt cx="2426123" cy="1107996"/>
          </a:xfrm>
        </p:grpSpPr>
        <p:sp>
          <p:nvSpPr>
            <p:cNvPr id="30" name="文本框 29">
              <a:extLst>
                <a:ext uri="{FF2B5EF4-FFF2-40B4-BE49-F238E27FC236}">
                  <a16:creationId xmlns:a16="http://schemas.microsoft.com/office/drawing/2014/main" id="{B65F82A3-06E7-F246-AEC8-B30095A7A4C4}"/>
                </a:ext>
              </a:extLst>
            </p:cNvPr>
            <p:cNvSpPr txBox="1"/>
            <p:nvPr/>
          </p:nvSpPr>
          <p:spPr>
            <a:xfrm>
              <a:off x="1232604" y="1595937"/>
              <a:ext cx="1127232" cy="1107996"/>
            </a:xfrm>
            <a:prstGeom prst="rect">
              <a:avLst/>
            </a:prstGeom>
            <a:noFill/>
          </p:spPr>
          <p:txBody>
            <a:bodyPr wrap="none" rtlCol="0">
              <a:spAutoFit/>
            </a:bodyPr>
            <a:lstStyle/>
            <a:p>
              <a:pPr algn="l"/>
              <a:r>
                <a:rPr kumimoji="1" lang="en-US" altLang="zh-CN" sz="6600" b="1" dirty="0">
                  <a:gradFill flip="none" rotWithShape="1">
                    <a:gsLst>
                      <a:gs pos="0">
                        <a:srgbClr val="C00000"/>
                      </a:gs>
                      <a:gs pos="100000">
                        <a:schemeClr val="accent3">
                          <a:lumMod val="0"/>
                          <a:lumOff val="100000"/>
                        </a:schemeClr>
                      </a:gs>
                    </a:gsLst>
                    <a:lin ang="5400000" scaled="1"/>
                    <a:tileRect/>
                  </a:gradFill>
                  <a:latin typeface="Arial" panose="020B0604020202020204" pitchFamily="34" charset="0"/>
                  <a:ea typeface="ZhenyanGB" panose="02010600030101010101" pitchFamily="2" charset="-122"/>
                  <a:cs typeface="Arial" panose="020B0604020202020204" pitchFamily="34" charset="0"/>
                </a:rPr>
                <a:t>03</a:t>
              </a:r>
              <a:endParaRPr kumimoji="1" lang="zh-CN" altLang="en-US" sz="6600" b="1" dirty="0">
                <a:gradFill flip="none" rotWithShape="1">
                  <a:gsLst>
                    <a:gs pos="0">
                      <a:srgbClr val="C00000"/>
                    </a:gs>
                    <a:gs pos="100000">
                      <a:schemeClr val="accent3">
                        <a:lumMod val="0"/>
                        <a:lumOff val="100000"/>
                      </a:schemeClr>
                    </a:gs>
                  </a:gsLst>
                  <a:lin ang="5400000" scaled="1"/>
                  <a:tileRect/>
                </a:gradFill>
                <a:latin typeface="Arial" panose="020B0604020202020204" pitchFamily="34" charset="0"/>
                <a:ea typeface="ZhenyanGB" panose="02010600030101010101" pitchFamily="2" charset="-122"/>
                <a:cs typeface="Arial" panose="020B0604020202020204" pitchFamily="34" charset="0"/>
              </a:endParaRPr>
            </a:p>
          </p:txBody>
        </p:sp>
        <p:sp>
          <p:nvSpPr>
            <p:cNvPr id="31" name="文本框 30">
              <a:extLst>
                <a:ext uri="{FF2B5EF4-FFF2-40B4-BE49-F238E27FC236}">
                  <a16:creationId xmlns:a16="http://schemas.microsoft.com/office/drawing/2014/main" id="{AF3B5E9D-DD90-1846-A625-2FE86DA37E0E}"/>
                </a:ext>
              </a:extLst>
            </p:cNvPr>
            <p:cNvSpPr txBox="1"/>
            <p:nvPr/>
          </p:nvSpPr>
          <p:spPr>
            <a:xfrm>
              <a:off x="1396569" y="2209855"/>
              <a:ext cx="2262158" cy="461665"/>
            </a:xfrm>
            <a:prstGeom prst="rect">
              <a:avLst/>
            </a:prstGeom>
            <a:noFill/>
          </p:spPr>
          <p:txBody>
            <a:bodyPr wrap="none" rtlCol="0">
              <a:spAutoFit/>
            </a:bodyPr>
            <a:lstStyle/>
            <a:p>
              <a:pPr algn="l"/>
              <a:r>
                <a:rPr kumimoji="1" lang="zh-CN" altLang="en-US" sz="2400" b="1" spc="300" dirty="0">
                  <a:gradFill>
                    <a:gsLst>
                      <a:gs pos="0">
                        <a:schemeClr val="tx1">
                          <a:lumMod val="95000"/>
                          <a:lumOff val="5000"/>
                        </a:schemeClr>
                      </a:gs>
                      <a:gs pos="100000">
                        <a:schemeClr val="tx1">
                          <a:lumMod val="50000"/>
                          <a:lumOff val="50000"/>
                        </a:schemeClr>
                      </a:gs>
                    </a:gsLst>
                    <a:lin ang="5400000" scaled="0"/>
                  </a:gradFill>
                  <a:latin typeface="Arial" panose="020B0604020202020204" pitchFamily="34" charset="0"/>
                  <a:ea typeface="Microsoft YaHei" panose="020B0503020204020204" pitchFamily="34" charset="-122"/>
                  <a:cs typeface="Arial" panose="020B0604020202020204" pitchFamily="34" charset="0"/>
                </a:rPr>
                <a:t>组内成员汇报</a:t>
              </a:r>
            </a:p>
          </p:txBody>
        </p:sp>
      </p:grpSp>
      <p:sp>
        <p:nvSpPr>
          <p:cNvPr id="2" name="流程图: 延期 1">
            <a:extLst>
              <a:ext uri="{FF2B5EF4-FFF2-40B4-BE49-F238E27FC236}">
                <a16:creationId xmlns:a16="http://schemas.microsoft.com/office/drawing/2014/main" id="{3492E966-93EF-40E8-9FA3-CACB24D6916F}"/>
              </a:ext>
            </a:extLst>
          </p:cNvPr>
          <p:cNvSpPr/>
          <p:nvPr/>
        </p:nvSpPr>
        <p:spPr>
          <a:xfrm flipH="1">
            <a:off x="11644604" y="5559031"/>
            <a:ext cx="544378" cy="524232"/>
          </a:xfrm>
          <a:prstGeom prst="flowChartDelay">
            <a:avLst/>
          </a:prstGeom>
          <a:solidFill>
            <a:srgbClr val="D2171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Tree>
    <p:extLst>
      <p:ext uri="{BB962C8B-B14F-4D97-AF65-F5344CB8AC3E}">
        <p14:creationId xmlns:p14="http://schemas.microsoft.com/office/powerpoint/2010/main" val="37057835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pSp>
        <p:nvGrpSpPr>
          <p:cNvPr id="36" name="组合 35">
            <a:extLst>
              <a:ext uri="{FF2B5EF4-FFF2-40B4-BE49-F238E27FC236}">
                <a16:creationId xmlns:a16="http://schemas.microsoft.com/office/drawing/2014/main" id="{6676BBF1-1D92-1B44-8093-E1365E54FF20}"/>
              </a:ext>
            </a:extLst>
          </p:cNvPr>
          <p:cNvGrpSpPr/>
          <p:nvPr/>
        </p:nvGrpSpPr>
        <p:grpSpPr>
          <a:xfrm>
            <a:off x="0" y="-1"/>
            <a:ext cx="12192000" cy="6858002"/>
            <a:chOff x="0" y="-1"/>
            <a:chExt cx="12192000" cy="6858002"/>
          </a:xfrm>
        </p:grpSpPr>
        <p:sp>
          <p:nvSpPr>
            <p:cNvPr id="37" name="矩形 36">
              <a:extLst>
                <a:ext uri="{FF2B5EF4-FFF2-40B4-BE49-F238E27FC236}">
                  <a16:creationId xmlns:a16="http://schemas.microsoft.com/office/drawing/2014/main" id="{61E76F94-C3F4-F642-BB49-D1E07503782A}"/>
                </a:ext>
              </a:extLst>
            </p:cNvPr>
            <p:cNvSpPr/>
            <p:nvPr/>
          </p:nvSpPr>
          <p:spPr>
            <a:xfrm>
              <a:off x="0" y="-1"/>
              <a:ext cx="12192000" cy="706266"/>
            </a:xfrm>
            <a:prstGeom prst="rect">
              <a:avLst/>
            </a:prstGeom>
            <a:gradFill>
              <a:gsLst>
                <a:gs pos="0">
                  <a:srgbClr val="C00000"/>
                </a:gs>
                <a:gs pos="100000">
                  <a:srgbClr val="C00000">
                    <a:lumMod val="94000"/>
                    <a:lumOff val="6000"/>
                    <a:alpha val="8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38" name="矩形 37">
              <a:extLst>
                <a:ext uri="{FF2B5EF4-FFF2-40B4-BE49-F238E27FC236}">
                  <a16:creationId xmlns:a16="http://schemas.microsoft.com/office/drawing/2014/main" id="{2BF7ACBA-7DD7-7542-B7DC-986595574361}"/>
                </a:ext>
              </a:extLst>
            </p:cNvPr>
            <p:cNvSpPr/>
            <p:nvPr/>
          </p:nvSpPr>
          <p:spPr>
            <a:xfrm>
              <a:off x="0" y="708047"/>
              <a:ext cx="12192000" cy="132378"/>
            </a:xfrm>
            <a:prstGeom prst="rect">
              <a:avLst/>
            </a:prstGeom>
            <a:gradFill>
              <a:gsLst>
                <a:gs pos="0">
                  <a:srgbClr val="C00000">
                    <a:alpha val="32000"/>
                  </a:srgbClr>
                </a:gs>
                <a:gs pos="100000">
                  <a:srgbClr val="C00000">
                    <a:lumMod val="94000"/>
                    <a:lumOff val="6000"/>
                    <a:alpha val="2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41" name="矩形 40">
              <a:extLst>
                <a:ext uri="{FF2B5EF4-FFF2-40B4-BE49-F238E27FC236}">
                  <a16:creationId xmlns:a16="http://schemas.microsoft.com/office/drawing/2014/main" id="{C02F7736-51A2-DA4F-B81D-39BFFC8C7467}"/>
                </a:ext>
              </a:extLst>
            </p:cNvPr>
            <p:cNvSpPr/>
            <p:nvPr/>
          </p:nvSpPr>
          <p:spPr>
            <a:xfrm>
              <a:off x="0" y="6453336"/>
              <a:ext cx="12192000" cy="404665"/>
            </a:xfrm>
            <a:prstGeom prst="rect">
              <a:avLst/>
            </a:prstGeom>
            <a:gradFill>
              <a:gsLst>
                <a:gs pos="0">
                  <a:srgbClr val="C00000"/>
                </a:gs>
                <a:gs pos="100000">
                  <a:srgbClr val="C00000">
                    <a:lumMod val="94000"/>
                    <a:lumOff val="6000"/>
                    <a:alpha val="8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grpSp>
      <p:grpSp>
        <p:nvGrpSpPr>
          <p:cNvPr id="42" name="组合 41">
            <a:extLst>
              <a:ext uri="{FF2B5EF4-FFF2-40B4-BE49-F238E27FC236}">
                <a16:creationId xmlns:a16="http://schemas.microsoft.com/office/drawing/2014/main" id="{A969C109-5C44-C641-861F-021C327BCF5B}"/>
              </a:ext>
            </a:extLst>
          </p:cNvPr>
          <p:cNvGrpSpPr/>
          <p:nvPr/>
        </p:nvGrpSpPr>
        <p:grpSpPr>
          <a:xfrm>
            <a:off x="133400" y="140547"/>
            <a:ext cx="11901234" cy="6795389"/>
            <a:chOff x="133400" y="140547"/>
            <a:chExt cx="11901234" cy="6795389"/>
          </a:xfrm>
        </p:grpSpPr>
        <p:pic>
          <p:nvPicPr>
            <p:cNvPr id="43" name="图片 42">
              <a:extLst>
                <a:ext uri="{FF2B5EF4-FFF2-40B4-BE49-F238E27FC236}">
                  <a16:creationId xmlns:a16="http://schemas.microsoft.com/office/drawing/2014/main" id="{6FFD46D5-7C38-9943-83BF-3F9323DE26C4}"/>
                </a:ext>
              </a:extLst>
            </p:cNvPr>
            <p:cNvPicPr>
              <a:picLocks noChangeAspect="1"/>
            </p:cNvPicPr>
            <p:nvPr/>
          </p:nvPicPr>
          <p:blipFill>
            <a:blip r:embed="rId4" cstate="screen">
              <a:alphaModFix amt="70000"/>
              <a:extLst>
                <a:ext uri="{28A0092B-C50C-407E-A947-70E740481C1C}">
                  <a14:useLocalDpi xmlns:a14="http://schemas.microsoft.com/office/drawing/2010/main"/>
                </a:ext>
              </a:extLst>
            </a:blip>
            <a:stretch>
              <a:fillRect/>
            </a:stretch>
          </p:blipFill>
          <p:spPr>
            <a:xfrm>
              <a:off x="9840416" y="140547"/>
              <a:ext cx="2031325" cy="403124"/>
            </a:xfrm>
            <a:prstGeom prst="rect">
              <a:avLst/>
            </a:prstGeom>
          </p:spPr>
        </p:pic>
        <p:pic>
          <p:nvPicPr>
            <p:cNvPr id="44" name="图片 43">
              <a:extLst>
                <a:ext uri="{FF2B5EF4-FFF2-40B4-BE49-F238E27FC236}">
                  <a16:creationId xmlns:a16="http://schemas.microsoft.com/office/drawing/2014/main" id="{ADFE7705-E166-F045-ADA4-1F93759F34C8}"/>
                </a:ext>
              </a:extLst>
            </p:cNvPr>
            <p:cNvPicPr>
              <a:picLocks noChangeAspect="1"/>
            </p:cNvPicPr>
            <p:nvPr/>
          </p:nvPicPr>
          <p:blipFill>
            <a:blip r:embed="rId5" cstate="screen">
              <a:alphaModFix amt="50000"/>
              <a:extLst>
                <a:ext uri="{28A0092B-C50C-407E-A947-70E740481C1C}">
                  <a14:useLocalDpi xmlns:a14="http://schemas.microsoft.com/office/drawing/2010/main"/>
                </a:ext>
              </a:extLst>
            </a:blip>
            <a:stretch>
              <a:fillRect/>
            </a:stretch>
          </p:blipFill>
          <p:spPr>
            <a:xfrm>
              <a:off x="8996245" y="6572902"/>
              <a:ext cx="3038389" cy="185483"/>
            </a:xfrm>
            <a:prstGeom prst="rect">
              <a:avLst/>
            </a:prstGeom>
          </p:spPr>
        </p:pic>
        <p:pic>
          <p:nvPicPr>
            <p:cNvPr id="45" name="图片 44" descr="图片包含 游戏机, 画, 钟表&#10;&#10;描述已自动生成">
              <a:extLst>
                <a:ext uri="{FF2B5EF4-FFF2-40B4-BE49-F238E27FC236}">
                  <a16:creationId xmlns:a16="http://schemas.microsoft.com/office/drawing/2014/main" id="{B6859F38-FEFF-0842-B233-62E1073AFDA4}"/>
                </a:ext>
              </a:extLst>
            </p:cNvPr>
            <p:cNvPicPr>
              <a:picLocks noChangeAspect="1"/>
            </p:cNvPicPr>
            <p:nvPr/>
          </p:nvPicPr>
          <p:blipFill>
            <a:blip r:embed="rId6"/>
            <a:stretch>
              <a:fillRect/>
            </a:stretch>
          </p:blipFill>
          <p:spPr>
            <a:xfrm>
              <a:off x="133400" y="6453336"/>
              <a:ext cx="2362200" cy="482600"/>
            </a:xfrm>
            <a:prstGeom prst="rect">
              <a:avLst/>
            </a:prstGeom>
          </p:spPr>
        </p:pic>
      </p:grpSp>
      <p:sp>
        <p:nvSpPr>
          <p:cNvPr id="26" name="文本框 25">
            <a:extLst>
              <a:ext uri="{FF2B5EF4-FFF2-40B4-BE49-F238E27FC236}">
                <a16:creationId xmlns:a16="http://schemas.microsoft.com/office/drawing/2014/main" id="{82F18CD3-DE75-C848-9FBA-320AB9E7D598}"/>
              </a:ext>
            </a:extLst>
          </p:cNvPr>
          <p:cNvSpPr txBox="1"/>
          <p:nvPr/>
        </p:nvSpPr>
        <p:spPr>
          <a:xfrm>
            <a:off x="175107" y="116852"/>
            <a:ext cx="356188" cy="461665"/>
          </a:xfrm>
          <a:prstGeom prst="rect">
            <a:avLst/>
          </a:prstGeom>
          <a:noFill/>
        </p:spPr>
        <p:txBody>
          <a:bodyPr wrap="none" rtlCol="0">
            <a:spAutoFit/>
          </a:bodyPr>
          <a:lstStyle/>
          <a:p>
            <a:pPr algn="l"/>
            <a:r>
              <a:rPr kumimoji="1" lang="en-US" altLang="zh-CN" sz="2400" b="1" dirty="0">
                <a:solidFill>
                  <a:schemeClr val="bg1"/>
                </a:solidFill>
                <a:effectLst>
                  <a:outerShdw blurRad="50800" dist="38100" dir="5400000" algn="t" rotWithShape="0">
                    <a:prstClr val="black">
                      <a:alpha val="40000"/>
                    </a:prstClr>
                  </a:outerShdw>
                </a:effectLst>
                <a:latin typeface="Arial" panose="020B0604020202020204" pitchFamily="34" charset="0"/>
                <a:ea typeface="Microsoft YaHei" panose="020B0503020204020204" pitchFamily="34" charset="-122"/>
                <a:cs typeface="Arial" panose="020B0604020202020204" pitchFamily="34" charset="0"/>
              </a:rPr>
              <a:t>5</a:t>
            </a:r>
            <a:endParaRPr kumimoji="1" lang="zh-CN" altLang="en-US" sz="2400" b="1" dirty="0">
              <a:solidFill>
                <a:schemeClr val="bg1"/>
              </a:solidFill>
              <a:effectLst>
                <a:outerShdw blurRad="50800" dist="38100" dir="5400000" algn="t" rotWithShape="0">
                  <a:prstClr val="black">
                    <a:alpha val="40000"/>
                  </a:prstClr>
                </a:outerShdw>
              </a:effectLst>
              <a:latin typeface="Arial" panose="020B0604020202020204" pitchFamily="34" charset="0"/>
              <a:ea typeface="Microsoft YaHei" panose="020B0503020204020204" pitchFamily="34" charset="-122"/>
              <a:cs typeface="Arial" panose="020B0604020202020204" pitchFamily="34" charset="0"/>
            </a:endParaRPr>
          </a:p>
        </p:txBody>
      </p:sp>
      <p:cxnSp>
        <p:nvCxnSpPr>
          <p:cNvPr id="27" name="直线连接符 26">
            <a:extLst>
              <a:ext uri="{FF2B5EF4-FFF2-40B4-BE49-F238E27FC236}">
                <a16:creationId xmlns:a16="http://schemas.microsoft.com/office/drawing/2014/main" id="{CF6F5025-52DE-844A-8B12-050285F53236}"/>
              </a:ext>
            </a:extLst>
          </p:cNvPr>
          <p:cNvCxnSpPr/>
          <p:nvPr/>
        </p:nvCxnSpPr>
        <p:spPr>
          <a:xfrm>
            <a:off x="839416" y="124472"/>
            <a:ext cx="0" cy="4188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8" name="文本框 27">
            <a:extLst>
              <a:ext uri="{FF2B5EF4-FFF2-40B4-BE49-F238E27FC236}">
                <a16:creationId xmlns:a16="http://schemas.microsoft.com/office/drawing/2014/main" id="{B572B192-1A8B-0944-BC5E-3183B0CBCBA6}"/>
              </a:ext>
            </a:extLst>
          </p:cNvPr>
          <p:cNvSpPr txBox="1"/>
          <p:nvPr/>
        </p:nvSpPr>
        <p:spPr>
          <a:xfrm>
            <a:off x="1008331" y="124472"/>
            <a:ext cx="1569660" cy="461665"/>
          </a:xfrm>
          <a:prstGeom prst="rect">
            <a:avLst/>
          </a:prstGeom>
          <a:noFill/>
        </p:spPr>
        <p:txBody>
          <a:bodyPr wrap="none" rtlCol="0">
            <a:spAutoFit/>
          </a:bodyPr>
          <a:lstStyle/>
          <a:p>
            <a:r>
              <a:rPr kumimoji="1" lang="zh-CN" altLang="en-US" sz="2400" b="1" spc="300" dirty="0">
                <a:solidFill>
                  <a:schemeClr val="bg1"/>
                </a:solidFill>
                <a:effectLst>
                  <a:outerShdw blurRad="50800" dist="38100" dir="5400000" algn="t" rotWithShape="0">
                    <a:prstClr val="black">
                      <a:alpha val="40000"/>
                    </a:prstClr>
                  </a:outerShdw>
                </a:effectLst>
                <a:latin typeface="Arial" panose="020B0604020202020204" pitchFamily="34" charset="0"/>
                <a:ea typeface="Microsoft YaHei" panose="020B0503020204020204" pitchFamily="34" charset="-122"/>
                <a:cs typeface="Arial" panose="020B0604020202020204" pitchFamily="34" charset="0"/>
              </a:rPr>
              <a:t>实验结果</a:t>
            </a:r>
          </a:p>
        </p:txBody>
      </p:sp>
      <p:sp>
        <p:nvSpPr>
          <p:cNvPr id="5" name="文本框 4">
            <a:extLst>
              <a:ext uri="{FF2B5EF4-FFF2-40B4-BE49-F238E27FC236}">
                <a16:creationId xmlns:a16="http://schemas.microsoft.com/office/drawing/2014/main" id="{5B64EE58-ED7B-4408-86C9-0ED02DBF8228}"/>
              </a:ext>
            </a:extLst>
          </p:cNvPr>
          <p:cNvSpPr txBox="1"/>
          <p:nvPr/>
        </p:nvSpPr>
        <p:spPr>
          <a:xfrm>
            <a:off x="1194943" y="4732026"/>
            <a:ext cx="9609906" cy="1186800"/>
          </a:xfrm>
          <a:prstGeom prst="rect">
            <a:avLst/>
          </a:prstGeom>
          <a:noFill/>
        </p:spPr>
        <p:txBody>
          <a:bodyPr wrap="square" rtlCol="0">
            <a:spAutoFit/>
          </a:bodyPr>
          <a:lstStyle/>
          <a:p>
            <a:pPr marL="285750" indent="-285750">
              <a:lnSpc>
                <a:spcPct val="130000"/>
              </a:lnSpc>
              <a:buFont typeface="Arial" panose="020B0604020202020204" pitchFamily="34" charset="0"/>
              <a:buChar char="•"/>
            </a:pPr>
            <a:r>
              <a:rPr kumimoji="1" lang="en-US" altLang="zh-CN" sz="1400" dirty="0">
                <a:solidFill>
                  <a:srgbClr val="FF0000"/>
                </a:solidFill>
                <a:latin typeface="Microsoft YaHei Light" panose="020B0502040204020203" pitchFamily="34" charset="-122"/>
                <a:ea typeface="Microsoft YaHei Light" panose="020B0502040204020203" pitchFamily="34" charset="-122"/>
              </a:rPr>
              <a:t>RMA-TRS</a:t>
            </a:r>
            <a:r>
              <a:rPr kumimoji="1" lang="zh-CN" altLang="en-US" sz="1400" dirty="0">
                <a:solidFill>
                  <a:srgbClr val="FF0000"/>
                </a:solidFill>
                <a:latin typeface="Microsoft YaHei Light" panose="020B0502040204020203" pitchFamily="34" charset="-122"/>
                <a:ea typeface="Microsoft YaHei Light" panose="020B0502040204020203" pitchFamily="34" charset="-122"/>
              </a:rPr>
              <a:t>的完成时间在不同场景下几乎没有变化，而其他四种算法的完井时间以不同的速度增长</a:t>
            </a:r>
            <a:r>
              <a:rPr kumimoji="1" lang="zh-CN" altLang="en-US" sz="1400" dirty="0">
                <a:latin typeface="Microsoft YaHei Light" panose="020B0502040204020203" pitchFamily="34" charset="-122"/>
                <a:ea typeface="Microsoft YaHei Light" panose="020B0502040204020203" pitchFamily="34" charset="-122"/>
              </a:rPr>
              <a:t>。</a:t>
            </a:r>
            <a:endParaRPr kumimoji="1" lang="en-US" altLang="zh-CN" sz="1400" dirty="0">
              <a:latin typeface="Microsoft YaHei Light" panose="020B0502040204020203" pitchFamily="34" charset="-122"/>
              <a:ea typeface="Microsoft YaHei Light" panose="020B0502040204020203" pitchFamily="34" charset="-122"/>
            </a:endParaRPr>
          </a:p>
          <a:p>
            <a:pPr marL="285750" indent="-285750">
              <a:lnSpc>
                <a:spcPct val="130000"/>
              </a:lnSpc>
              <a:buFont typeface="Arial" panose="020B0604020202020204" pitchFamily="34" charset="0"/>
              <a:buChar char="•"/>
            </a:pPr>
            <a:r>
              <a:rPr kumimoji="1" lang="en-US" altLang="zh-CN" sz="1400" dirty="0">
                <a:latin typeface="Microsoft YaHei Light" panose="020B0502040204020203" pitchFamily="34" charset="-122"/>
                <a:ea typeface="Microsoft YaHei Light" panose="020B0502040204020203" pitchFamily="34" charset="-122"/>
              </a:rPr>
              <a:t>SCA</a:t>
            </a:r>
            <a:r>
              <a:rPr kumimoji="1" lang="zh-CN" altLang="en-US" sz="1400" dirty="0">
                <a:latin typeface="Microsoft YaHei Light" panose="020B0502040204020203" pitchFamily="34" charset="-122"/>
                <a:ea typeface="Microsoft YaHei Light" panose="020B0502040204020203" pitchFamily="34" charset="-122"/>
              </a:rPr>
              <a:t>忽略了移动性和随机负载对节点级资源能力的影响，从而导致次优调度。</a:t>
            </a:r>
            <a:endParaRPr kumimoji="1" lang="en-US" altLang="zh-CN" sz="1400" dirty="0">
              <a:latin typeface="Microsoft YaHei Light" panose="020B0502040204020203" pitchFamily="34" charset="-122"/>
              <a:ea typeface="Microsoft YaHei Light" panose="020B0502040204020203" pitchFamily="34" charset="-122"/>
            </a:endParaRPr>
          </a:p>
          <a:p>
            <a:pPr marL="285750" indent="-285750">
              <a:lnSpc>
                <a:spcPct val="130000"/>
              </a:lnSpc>
              <a:buFont typeface="Arial" panose="020B0604020202020204" pitchFamily="34" charset="0"/>
              <a:buChar char="•"/>
            </a:pPr>
            <a:r>
              <a:rPr kumimoji="1" lang="zh-CN" altLang="en-US" sz="1400" dirty="0">
                <a:latin typeface="Microsoft YaHei Light" panose="020B0502040204020203" pitchFamily="34" charset="-122"/>
                <a:ea typeface="Microsoft YaHei Light" panose="020B0502040204020203" pitchFamily="34" charset="-122"/>
              </a:rPr>
              <a:t>通过将</a:t>
            </a:r>
            <a:r>
              <a:rPr kumimoji="1" lang="en-US" altLang="zh-CN" sz="1400" dirty="0">
                <a:latin typeface="Microsoft YaHei Light" panose="020B0502040204020203" pitchFamily="34" charset="-122"/>
                <a:ea typeface="Microsoft YaHei Light" panose="020B0502040204020203" pitchFamily="34" charset="-122"/>
              </a:rPr>
              <a:t>RMA</a:t>
            </a:r>
            <a:r>
              <a:rPr kumimoji="1" lang="zh-CN" altLang="en-US" sz="1400" dirty="0">
                <a:latin typeface="Microsoft YaHei Light" panose="020B0502040204020203" pitchFamily="34" charset="-122"/>
                <a:ea typeface="Microsoft YaHei Light" panose="020B0502040204020203" pitchFamily="34" charset="-122"/>
              </a:rPr>
              <a:t>与</a:t>
            </a:r>
            <a:r>
              <a:rPr kumimoji="1" lang="en-US" altLang="zh-CN" sz="1400" dirty="0">
                <a:latin typeface="Microsoft YaHei Light" panose="020B0502040204020203" pitchFamily="34" charset="-122"/>
                <a:ea typeface="Microsoft YaHei Light" panose="020B0502040204020203" pitchFamily="34" charset="-122"/>
              </a:rPr>
              <a:t>BPS</a:t>
            </a:r>
            <a:r>
              <a:rPr kumimoji="1" lang="zh-CN" altLang="en-US" sz="1400" dirty="0">
                <a:latin typeface="Microsoft YaHei Light" panose="020B0502040204020203" pitchFamily="34" charset="-122"/>
                <a:ea typeface="Microsoft YaHei Light" panose="020B0502040204020203" pitchFamily="34" charset="-122"/>
              </a:rPr>
              <a:t>和</a:t>
            </a:r>
            <a:r>
              <a:rPr kumimoji="1" lang="en-US" altLang="zh-CN" sz="1400" dirty="0">
                <a:latin typeface="Microsoft YaHei Light" panose="020B0502040204020203" pitchFamily="34" charset="-122"/>
                <a:ea typeface="Microsoft YaHei Light" panose="020B0502040204020203" pitchFamily="34" charset="-122"/>
              </a:rPr>
              <a:t>MLS</a:t>
            </a:r>
            <a:r>
              <a:rPr kumimoji="1" lang="zh-CN" altLang="en-US" sz="1400" dirty="0">
                <a:latin typeface="Microsoft YaHei Light" panose="020B0502040204020203" pitchFamily="34" charset="-122"/>
                <a:ea typeface="Microsoft YaHei Light" panose="020B0502040204020203" pitchFamily="34" charset="-122"/>
              </a:rPr>
              <a:t>相结合，获得了性能增益，但</a:t>
            </a:r>
            <a:r>
              <a:rPr kumimoji="1" lang="en-US" altLang="zh-CN" sz="1400" dirty="0">
                <a:latin typeface="Microsoft YaHei Light" panose="020B0502040204020203" pitchFamily="34" charset="-122"/>
                <a:ea typeface="Microsoft YaHei Light" panose="020B0502040204020203" pitchFamily="34" charset="-122"/>
              </a:rPr>
              <a:t>RMA-BPS</a:t>
            </a:r>
            <a:r>
              <a:rPr kumimoji="1" lang="zh-CN" altLang="en-US" sz="1400" dirty="0">
                <a:latin typeface="Microsoft YaHei Light" panose="020B0502040204020203" pitchFamily="34" charset="-122"/>
                <a:ea typeface="Microsoft YaHei Light" panose="020B0502040204020203" pitchFamily="34" charset="-122"/>
              </a:rPr>
              <a:t>和</a:t>
            </a:r>
            <a:r>
              <a:rPr kumimoji="1" lang="en-US" altLang="zh-CN" sz="1400" dirty="0">
                <a:latin typeface="Microsoft YaHei Light" panose="020B0502040204020203" pitchFamily="34" charset="-122"/>
                <a:ea typeface="Microsoft YaHei Light" panose="020B0502040204020203" pitchFamily="34" charset="-122"/>
              </a:rPr>
              <a:t>RMA-MLS</a:t>
            </a:r>
            <a:r>
              <a:rPr kumimoji="1" lang="zh-CN" altLang="en-US" sz="1400" dirty="0">
                <a:latin typeface="Microsoft YaHei Light" panose="020B0502040204020203" pitchFamily="34" charset="-122"/>
                <a:ea typeface="Microsoft YaHei Light" panose="020B0502040204020203" pitchFamily="34" charset="-122"/>
              </a:rPr>
              <a:t>缺乏高效的资源调度。</a:t>
            </a:r>
            <a:r>
              <a:rPr kumimoji="1" lang="en-US" altLang="zh-CN" sz="1400" dirty="0">
                <a:latin typeface="Microsoft YaHei Light" panose="020B0502040204020203" pitchFamily="34" charset="-122"/>
                <a:ea typeface="Microsoft YaHei Light" panose="020B0502040204020203" pitchFamily="34" charset="-122"/>
              </a:rPr>
              <a:t>TRS</a:t>
            </a:r>
            <a:r>
              <a:rPr kumimoji="1" lang="zh-CN" altLang="en-US" sz="1400" dirty="0">
                <a:latin typeface="Microsoft YaHei Light" panose="020B0502040204020203" pitchFamily="34" charset="-122"/>
                <a:ea typeface="Microsoft YaHei Light" panose="020B0502040204020203" pitchFamily="34" charset="-122"/>
              </a:rPr>
              <a:t>分级调度，能够很好地适应复杂的环境和各种应用程序需求，从而显著提高了</a:t>
            </a:r>
            <a:r>
              <a:rPr kumimoji="1" lang="en-US" altLang="zh-CN" sz="1400" dirty="0">
                <a:latin typeface="Microsoft YaHei Light" panose="020B0502040204020203" pitchFamily="34" charset="-122"/>
                <a:ea typeface="Microsoft YaHei Light" panose="020B0502040204020203" pitchFamily="34" charset="-122"/>
              </a:rPr>
              <a:t>RMA-TRS</a:t>
            </a:r>
            <a:r>
              <a:rPr kumimoji="1" lang="zh-CN" altLang="en-US" sz="1400" dirty="0">
                <a:latin typeface="Microsoft YaHei Light" panose="020B0502040204020203" pitchFamily="34" charset="-122"/>
                <a:ea typeface="Microsoft YaHei Light" panose="020B0502040204020203" pitchFamily="34" charset="-122"/>
              </a:rPr>
              <a:t>的性能。</a:t>
            </a:r>
          </a:p>
        </p:txBody>
      </p:sp>
      <p:sp>
        <p:nvSpPr>
          <p:cNvPr id="7" name="文本框 6">
            <a:extLst>
              <a:ext uri="{FF2B5EF4-FFF2-40B4-BE49-F238E27FC236}">
                <a16:creationId xmlns:a16="http://schemas.microsoft.com/office/drawing/2014/main" id="{C4B0440E-80FA-4B0F-A6F4-568FE3AD5C3E}"/>
              </a:ext>
            </a:extLst>
          </p:cNvPr>
          <p:cNvSpPr txBox="1"/>
          <p:nvPr/>
        </p:nvSpPr>
        <p:spPr>
          <a:xfrm>
            <a:off x="708787" y="1031434"/>
            <a:ext cx="1656184" cy="382862"/>
          </a:xfrm>
          <a:prstGeom prst="rect">
            <a:avLst/>
          </a:prstGeom>
          <a:noFill/>
        </p:spPr>
        <p:txBody>
          <a:bodyPr wrap="square" rtlCol="0">
            <a:spAutoFit/>
          </a:bodyPr>
          <a:lstStyle/>
          <a:p>
            <a:pPr marL="171450" indent="-171450" algn="ctr">
              <a:lnSpc>
                <a:spcPct val="130000"/>
              </a:lnSpc>
              <a:buFont typeface="Arial" panose="020B0604020202020204" pitchFamily="34" charset="0"/>
              <a:buChar char="•"/>
            </a:pPr>
            <a:r>
              <a:rPr kumimoji="1" lang="zh-CN" altLang="en-US" sz="1600" dirty="0">
                <a:latin typeface="Microsoft YaHei Light" panose="020B0502040204020203" pitchFamily="34" charset="-122"/>
                <a:ea typeface="Microsoft YaHei Light" panose="020B0502040204020203" pitchFamily="34" charset="-122"/>
              </a:rPr>
              <a:t>流完成时间</a:t>
            </a:r>
          </a:p>
        </p:txBody>
      </p:sp>
      <p:pic>
        <p:nvPicPr>
          <p:cNvPr id="2" name="图片 1">
            <a:extLst>
              <a:ext uri="{FF2B5EF4-FFF2-40B4-BE49-F238E27FC236}">
                <a16:creationId xmlns:a16="http://schemas.microsoft.com/office/drawing/2014/main" id="{14FA489D-A8DF-4C29-A2D2-7114490AC826}"/>
              </a:ext>
            </a:extLst>
          </p:cNvPr>
          <p:cNvPicPr>
            <a:picLocks noChangeAspect="1"/>
          </p:cNvPicPr>
          <p:nvPr/>
        </p:nvPicPr>
        <p:blipFill>
          <a:blip r:embed="rId7"/>
          <a:stretch>
            <a:fillRect/>
          </a:stretch>
        </p:blipFill>
        <p:spPr>
          <a:xfrm>
            <a:off x="1940200" y="1753920"/>
            <a:ext cx="3404390" cy="2943730"/>
          </a:xfrm>
          <a:prstGeom prst="rect">
            <a:avLst/>
          </a:prstGeom>
        </p:spPr>
      </p:pic>
      <p:pic>
        <p:nvPicPr>
          <p:cNvPr id="3" name="图片 2">
            <a:extLst>
              <a:ext uri="{FF2B5EF4-FFF2-40B4-BE49-F238E27FC236}">
                <a16:creationId xmlns:a16="http://schemas.microsoft.com/office/drawing/2014/main" id="{DE13142C-7C95-4D28-ADE0-741B17DE1549}"/>
              </a:ext>
            </a:extLst>
          </p:cNvPr>
          <p:cNvPicPr>
            <a:picLocks noChangeAspect="1"/>
          </p:cNvPicPr>
          <p:nvPr/>
        </p:nvPicPr>
        <p:blipFill>
          <a:blip r:embed="rId8"/>
          <a:stretch>
            <a:fillRect/>
          </a:stretch>
        </p:blipFill>
        <p:spPr>
          <a:xfrm>
            <a:off x="6276459" y="1734766"/>
            <a:ext cx="3563957" cy="2966355"/>
          </a:xfrm>
          <a:prstGeom prst="rect">
            <a:avLst/>
          </a:prstGeom>
        </p:spPr>
      </p:pic>
      <p:sp>
        <p:nvSpPr>
          <p:cNvPr id="4" name="文本框 3">
            <a:extLst>
              <a:ext uri="{FF2B5EF4-FFF2-40B4-BE49-F238E27FC236}">
                <a16:creationId xmlns:a16="http://schemas.microsoft.com/office/drawing/2014/main" id="{94DF7663-0845-41F0-B0EB-CD095B3906B5}"/>
              </a:ext>
            </a:extLst>
          </p:cNvPr>
          <p:cNvSpPr txBox="1"/>
          <p:nvPr/>
        </p:nvSpPr>
        <p:spPr>
          <a:xfrm>
            <a:off x="964420" y="1362125"/>
            <a:ext cx="5583733" cy="346570"/>
          </a:xfrm>
          <a:prstGeom prst="rect">
            <a:avLst/>
          </a:prstGeom>
          <a:noFill/>
        </p:spPr>
        <p:txBody>
          <a:bodyPr wrap="square" rtlCol="0">
            <a:spAutoFit/>
          </a:bodyPr>
          <a:lstStyle/>
          <a:p>
            <a:pPr>
              <a:lnSpc>
                <a:spcPct val="130000"/>
              </a:lnSpc>
            </a:pPr>
            <a:r>
              <a:rPr kumimoji="1" lang="zh-CN" altLang="en-US" sz="1400" dirty="0">
                <a:latin typeface="Microsoft YaHei Light" panose="020B0502040204020203" pitchFamily="34" charset="-122"/>
                <a:ea typeface="Microsoft YaHei Light" panose="020B0502040204020203" pitchFamily="34" charset="-122"/>
              </a:rPr>
              <a:t>流完成时间</a:t>
            </a:r>
            <a:r>
              <a:rPr kumimoji="1" lang="en-US" altLang="zh-CN" sz="1400" dirty="0">
                <a:latin typeface="Microsoft YaHei Light" panose="020B0502040204020203" pitchFamily="34" charset="-122"/>
                <a:ea typeface="Microsoft YaHei Light" panose="020B0502040204020203" pitchFamily="34" charset="-122"/>
              </a:rPr>
              <a:t>(FCT)</a:t>
            </a:r>
            <a:r>
              <a:rPr kumimoji="1" lang="zh-CN" altLang="en-US" sz="1400" dirty="0">
                <a:latin typeface="Microsoft YaHei Light" panose="020B0502040204020203" pitchFamily="34" charset="-122"/>
                <a:ea typeface="Microsoft YaHei Light" panose="020B0502040204020203" pitchFamily="34" charset="-122"/>
              </a:rPr>
              <a:t>可以理解为最大传输时间</a:t>
            </a:r>
          </a:p>
        </p:txBody>
      </p:sp>
      <p:sp>
        <p:nvSpPr>
          <p:cNvPr id="21" name="流程图: 延期 20">
            <a:extLst>
              <a:ext uri="{FF2B5EF4-FFF2-40B4-BE49-F238E27FC236}">
                <a16:creationId xmlns:a16="http://schemas.microsoft.com/office/drawing/2014/main" id="{CB696600-DA59-44AB-A023-45A0F6B582DB}"/>
              </a:ext>
            </a:extLst>
          </p:cNvPr>
          <p:cNvSpPr/>
          <p:nvPr/>
        </p:nvSpPr>
        <p:spPr>
          <a:xfrm flipH="1">
            <a:off x="11644604" y="5559031"/>
            <a:ext cx="544378" cy="524232"/>
          </a:xfrm>
          <a:prstGeom prst="flowChartDelay">
            <a:avLst/>
          </a:prstGeom>
          <a:solidFill>
            <a:srgbClr val="D217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18</a:t>
            </a:r>
            <a:endParaRPr lang="zh-CN" altLang="en-US" dirty="0"/>
          </a:p>
        </p:txBody>
      </p:sp>
    </p:spTree>
    <p:extLst>
      <p:ext uri="{BB962C8B-B14F-4D97-AF65-F5344CB8AC3E}">
        <p14:creationId xmlns:p14="http://schemas.microsoft.com/office/powerpoint/2010/main" val="31122806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1" name="文本框 10">
            <a:extLst>
              <a:ext uri="{FF2B5EF4-FFF2-40B4-BE49-F238E27FC236}">
                <a16:creationId xmlns:a16="http://schemas.microsoft.com/office/drawing/2014/main" id="{9C0406F8-3394-B445-AD52-85DBE200EFE7}"/>
              </a:ext>
            </a:extLst>
          </p:cNvPr>
          <p:cNvSpPr txBox="1"/>
          <p:nvPr/>
        </p:nvSpPr>
        <p:spPr>
          <a:xfrm>
            <a:off x="4886512" y="1587570"/>
            <a:ext cx="2752677" cy="2862322"/>
          </a:xfrm>
          <a:prstGeom prst="rect">
            <a:avLst/>
          </a:prstGeom>
          <a:noFill/>
        </p:spPr>
        <p:txBody>
          <a:bodyPr wrap="none" rtlCol="0">
            <a:spAutoFit/>
          </a:bodyPr>
          <a:lstStyle/>
          <a:p>
            <a:pPr algn="ctr"/>
            <a:r>
              <a:rPr kumimoji="1" lang="en-US" altLang="zh-CN" sz="18000" b="1" dirty="0">
                <a:ln w="47625" cap="rnd">
                  <a:gradFill>
                    <a:gsLst>
                      <a:gs pos="0">
                        <a:srgbClr val="C00000"/>
                      </a:gs>
                      <a:gs pos="70000">
                        <a:srgbClr val="C00000">
                          <a:alpha val="0"/>
                        </a:srgbClr>
                      </a:gs>
                    </a:gsLst>
                    <a:lin ang="5400000" scaled="1"/>
                  </a:gradFill>
                </a:ln>
                <a:gradFill>
                  <a:gsLst>
                    <a:gs pos="0">
                      <a:srgbClr val="C00000">
                        <a:alpha val="13000"/>
                      </a:srgbClr>
                    </a:gs>
                    <a:gs pos="70000">
                      <a:srgbClr val="C00000">
                        <a:alpha val="0"/>
                      </a:srgbClr>
                    </a:gs>
                  </a:gsLst>
                  <a:lin ang="5400000" scaled="1"/>
                </a:gradFill>
                <a:latin typeface="Arial" panose="020B0604020202020204" pitchFamily="34" charset="0"/>
                <a:ea typeface="ZhenyanGB" panose="02010600030101010101" pitchFamily="2" charset="-122"/>
                <a:cs typeface="Arial" panose="020B0604020202020204" pitchFamily="34" charset="0"/>
              </a:rPr>
              <a:t>03</a:t>
            </a:r>
            <a:endParaRPr kumimoji="1" lang="zh-CN" altLang="en-US" sz="18000" b="1" dirty="0">
              <a:ln w="47625" cap="rnd">
                <a:gradFill>
                  <a:gsLst>
                    <a:gs pos="0">
                      <a:srgbClr val="C00000"/>
                    </a:gs>
                    <a:gs pos="70000">
                      <a:srgbClr val="C00000">
                        <a:alpha val="0"/>
                      </a:srgbClr>
                    </a:gs>
                  </a:gsLst>
                  <a:lin ang="5400000" scaled="1"/>
                </a:gradFill>
              </a:ln>
              <a:gradFill>
                <a:gsLst>
                  <a:gs pos="0">
                    <a:srgbClr val="C00000">
                      <a:alpha val="13000"/>
                    </a:srgbClr>
                  </a:gs>
                  <a:gs pos="70000">
                    <a:srgbClr val="C00000">
                      <a:alpha val="0"/>
                    </a:srgbClr>
                  </a:gs>
                </a:gsLst>
                <a:lin ang="5400000" scaled="1"/>
              </a:gradFill>
              <a:latin typeface="Arial" panose="020B0604020202020204" pitchFamily="34" charset="0"/>
              <a:ea typeface="ZhenyanGB" panose="02010600030101010101" pitchFamily="2" charset="-122"/>
              <a:cs typeface="Arial" panose="020B0604020202020204" pitchFamily="34" charset="0"/>
            </a:endParaRPr>
          </a:p>
        </p:txBody>
      </p:sp>
      <p:sp>
        <p:nvSpPr>
          <p:cNvPr id="15" name="文本框 14">
            <a:extLst>
              <a:ext uri="{FF2B5EF4-FFF2-40B4-BE49-F238E27FC236}">
                <a16:creationId xmlns:a16="http://schemas.microsoft.com/office/drawing/2014/main" id="{5C0E5DED-670B-9B4B-8992-1993170D0E66}"/>
              </a:ext>
            </a:extLst>
          </p:cNvPr>
          <p:cNvSpPr txBox="1"/>
          <p:nvPr/>
        </p:nvSpPr>
        <p:spPr>
          <a:xfrm>
            <a:off x="1220771" y="3495785"/>
            <a:ext cx="10227890" cy="769441"/>
          </a:xfrm>
          <a:prstGeom prst="rect">
            <a:avLst/>
          </a:prstGeom>
          <a:noFill/>
        </p:spPr>
        <p:txBody>
          <a:bodyPr wrap="square" rtlCol="0">
            <a:spAutoFit/>
          </a:bodyPr>
          <a:lstStyle/>
          <a:p>
            <a:pPr algn="ctr"/>
            <a:r>
              <a:rPr kumimoji="1" lang="zh-CN" altLang="en-US" sz="4400" b="1" spc="300" dirty="0">
                <a:gradFill>
                  <a:gsLst>
                    <a:gs pos="0">
                      <a:srgbClr val="C00000"/>
                    </a:gs>
                    <a:gs pos="100000">
                      <a:srgbClr val="F87768"/>
                    </a:gs>
                  </a:gsLst>
                  <a:lin ang="5400000" scaled="0"/>
                </a:gradFill>
                <a:latin typeface="Arial" panose="020B0604020202020204" pitchFamily="34" charset="0"/>
                <a:ea typeface="Microsoft YaHei" panose="020B0503020204020204" pitchFamily="34" charset="-122"/>
                <a:cs typeface="Arial" panose="020B0604020202020204" pitchFamily="34" charset="0"/>
              </a:rPr>
              <a:t>组内成员汇报</a:t>
            </a:r>
            <a:r>
              <a:rPr kumimoji="1" lang="en-US" altLang="zh-CN" sz="4000" b="1" spc="300" dirty="0">
                <a:gradFill>
                  <a:gsLst>
                    <a:gs pos="0">
                      <a:srgbClr val="C00000"/>
                    </a:gs>
                    <a:gs pos="100000">
                      <a:srgbClr val="F87768"/>
                    </a:gs>
                  </a:gsLst>
                  <a:lin ang="5400000" scaled="0"/>
                </a:gradFill>
                <a:latin typeface="Arial" panose="020B0604020202020204" pitchFamily="34" charset="0"/>
                <a:ea typeface="Microsoft YaHei" panose="020B0503020204020204" pitchFamily="34" charset="-122"/>
                <a:cs typeface="Arial" panose="020B0604020202020204" pitchFamily="34" charset="0"/>
              </a:rPr>
              <a:t> </a:t>
            </a:r>
          </a:p>
        </p:txBody>
      </p:sp>
      <p:sp>
        <p:nvSpPr>
          <p:cNvPr id="5" name="流程图: 延期 4">
            <a:extLst>
              <a:ext uri="{FF2B5EF4-FFF2-40B4-BE49-F238E27FC236}">
                <a16:creationId xmlns:a16="http://schemas.microsoft.com/office/drawing/2014/main" id="{6A32EBD9-0461-4A71-8A93-133471F18977}"/>
              </a:ext>
            </a:extLst>
          </p:cNvPr>
          <p:cNvSpPr/>
          <p:nvPr/>
        </p:nvSpPr>
        <p:spPr>
          <a:xfrm flipH="1">
            <a:off x="11644604" y="5559031"/>
            <a:ext cx="544378" cy="524232"/>
          </a:xfrm>
          <a:prstGeom prst="flowChartDelay">
            <a:avLst/>
          </a:prstGeom>
          <a:solidFill>
            <a:srgbClr val="D217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19</a:t>
            </a:r>
            <a:endParaRPr lang="zh-CN" altLang="en-US" dirty="0"/>
          </a:p>
        </p:txBody>
      </p:sp>
    </p:spTree>
    <p:extLst>
      <p:ext uri="{BB962C8B-B14F-4D97-AF65-F5344CB8AC3E}">
        <p14:creationId xmlns:p14="http://schemas.microsoft.com/office/powerpoint/2010/main" val="13043745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pSp>
        <p:nvGrpSpPr>
          <p:cNvPr id="36" name="组合 35">
            <a:extLst>
              <a:ext uri="{FF2B5EF4-FFF2-40B4-BE49-F238E27FC236}">
                <a16:creationId xmlns:a16="http://schemas.microsoft.com/office/drawing/2014/main" id="{6676BBF1-1D92-1B44-8093-E1365E54FF20}"/>
              </a:ext>
            </a:extLst>
          </p:cNvPr>
          <p:cNvGrpSpPr/>
          <p:nvPr/>
        </p:nvGrpSpPr>
        <p:grpSpPr>
          <a:xfrm>
            <a:off x="0" y="-1"/>
            <a:ext cx="12192000" cy="6858002"/>
            <a:chOff x="0" y="-1"/>
            <a:chExt cx="12192000" cy="6858002"/>
          </a:xfrm>
        </p:grpSpPr>
        <p:sp>
          <p:nvSpPr>
            <p:cNvPr id="37" name="矩形 36">
              <a:extLst>
                <a:ext uri="{FF2B5EF4-FFF2-40B4-BE49-F238E27FC236}">
                  <a16:creationId xmlns:a16="http://schemas.microsoft.com/office/drawing/2014/main" id="{61E76F94-C3F4-F642-BB49-D1E07503782A}"/>
                </a:ext>
              </a:extLst>
            </p:cNvPr>
            <p:cNvSpPr/>
            <p:nvPr/>
          </p:nvSpPr>
          <p:spPr>
            <a:xfrm>
              <a:off x="0" y="-1"/>
              <a:ext cx="12192000" cy="706266"/>
            </a:xfrm>
            <a:prstGeom prst="rect">
              <a:avLst/>
            </a:prstGeom>
            <a:gradFill>
              <a:gsLst>
                <a:gs pos="0">
                  <a:srgbClr val="C00000"/>
                </a:gs>
                <a:gs pos="100000">
                  <a:srgbClr val="C00000">
                    <a:lumMod val="94000"/>
                    <a:lumOff val="6000"/>
                    <a:alpha val="8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38" name="矩形 37">
              <a:extLst>
                <a:ext uri="{FF2B5EF4-FFF2-40B4-BE49-F238E27FC236}">
                  <a16:creationId xmlns:a16="http://schemas.microsoft.com/office/drawing/2014/main" id="{2BF7ACBA-7DD7-7542-B7DC-986595574361}"/>
                </a:ext>
              </a:extLst>
            </p:cNvPr>
            <p:cNvSpPr/>
            <p:nvPr/>
          </p:nvSpPr>
          <p:spPr>
            <a:xfrm>
              <a:off x="0" y="708047"/>
              <a:ext cx="12192000" cy="132378"/>
            </a:xfrm>
            <a:prstGeom prst="rect">
              <a:avLst/>
            </a:prstGeom>
            <a:gradFill>
              <a:gsLst>
                <a:gs pos="0">
                  <a:srgbClr val="C00000">
                    <a:alpha val="32000"/>
                  </a:srgbClr>
                </a:gs>
                <a:gs pos="100000">
                  <a:srgbClr val="C00000">
                    <a:lumMod val="94000"/>
                    <a:lumOff val="6000"/>
                    <a:alpha val="2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41" name="矩形 40">
              <a:extLst>
                <a:ext uri="{FF2B5EF4-FFF2-40B4-BE49-F238E27FC236}">
                  <a16:creationId xmlns:a16="http://schemas.microsoft.com/office/drawing/2014/main" id="{C02F7736-51A2-DA4F-B81D-39BFFC8C7467}"/>
                </a:ext>
              </a:extLst>
            </p:cNvPr>
            <p:cNvSpPr/>
            <p:nvPr/>
          </p:nvSpPr>
          <p:spPr>
            <a:xfrm>
              <a:off x="0" y="6453336"/>
              <a:ext cx="12192000" cy="404665"/>
            </a:xfrm>
            <a:prstGeom prst="rect">
              <a:avLst/>
            </a:prstGeom>
            <a:gradFill>
              <a:gsLst>
                <a:gs pos="0">
                  <a:srgbClr val="C00000"/>
                </a:gs>
                <a:gs pos="100000">
                  <a:srgbClr val="C00000">
                    <a:lumMod val="94000"/>
                    <a:lumOff val="6000"/>
                    <a:alpha val="8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grpSp>
      <p:grpSp>
        <p:nvGrpSpPr>
          <p:cNvPr id="42" name="组合 41">
            <a:extLst>
              <a:ext uri="{FF2B5EF4-FFF2-40B4-BE49-F238E27FC236}">
                <a16:creationId xmlns:a16="http://schemas.microsoft.com/office/drawing/2014/main" id="{A969C109-5C44-C641-861F-021C327BCF5B}"/>
              </a:ext>
            </a:extLst>
          </p:cNvPr>
          <p:cNvGrpSpPr/>
          <p:nvPr/>
        </p:nvGrpSpPr>
        <p:grpSpPr>
          <a:xfrm>
            <a:off x="133400" y="140547"/>
            <a:ext cx="11901234" cy="6795389"/>
            <a:chOff x="133400" y="140547"/>
            <a:chExt cx="11901234" cy="6795389"/>
          </a:xfrm>
        </p:grpSpPr>
        <p:pic>
          <p:nvPicPr>
            <p:cNvPr id="43" name="图片 42">
              <a:extLst>
                <a:ext uri="{FF2B5EF4-FFF2-40B4-BE49-F238E27FC236}">
                  <a16:creationId xmlns:a16="http://schemas.microsoft.com/office/drawing/2014/main" id="{6FFD46D5-7C38-9943-83BF-3F9323DE26C4}"/>
                </a:ext>
              </a:extLst>
            </p:cNvPr>
            <p:cNvPicPr>
              <a:picLocks noChangeAspect="1"/>
            </p:cNvPicPr>
            <p:nvPr/>
          </p:nvPicPr>
          <p:blipFill>
            <a:blip r:embed="rId4" cstate="screen">
              <a:alphaModFix amt="70000"/>
              <a:extLst>
                <a:ext uri="{28A0092B-C50C-407E-A947-70E740481C1C}">
                  <a14:useLocalDpi xmlns:a14="http://schemas.microsoft.com/office/drawing/2010/main"/>
                </a:ext>
              </a:extLst>
            </a:blip>
            <a:stretch>
              <a:fillRect/>
            </a:stretch>
          </p:blipFill>
          <p:spPr>
            <a:xfrm>
              <a:off x="9840416" y="140547"/>
              <a:ext cx="2031325" cy="403124"/>
            </a:xfrm>
            <a:prstGeom prst="rect">
              <a:avLst/>
            </a:prstGeom>
          </p:spPr>
        </p:pic>
        <p:pic>
          <p:nvPicPr>
            <p:cNvPr id="44" name="图片 43">
              <a:extLst>
                <a:ext uri="{FF2B5EF4-FFF2-40B4-BE49-F238E27FC236}">
                  <a16:creationId xmlns:a16="http://schemas.microsoft.com/office/drawing/2014/main" id="{ADFE7705-E166-F045-ADA4-1F93759F34C8}"/>
                </a:ext>
              </a:extLst>
            </p:cNvPr>
            <p:cNvPicPr>
              <a:picLocks noChangeAspect="1"/>
            </p:cNvPicPr>
            <p:nvPr/>
          </p:nvPicPr>
          <p:blipFill>
            <a:blip r:embed="rId5" cstate="screen">
              <a:alphaModFix amt="50000"/>
              <a:extLst>
                <a:ext uri="{28A0092B-C50C-407E-A947-70E740481C1C}">
                  <a14:useLocalDpi xmlns:a14="http://schemas.microsoft.com/office/drawing/2010/main"/>
                </a:ext>
              </a:extLst>
            </a:blip>
            <a:stretch>
              <a:fillRect/>
            </a:stretch>
          </p:blipFill>
          <p:spPr>
            <a:xfrm>
              <a:off x="8996245" y="6572902"/>
              <a:ext cx="3038389" cy="185483"/>
            </a:xfrm>
            <a:prstGeom prst="rect">
              <a:avLst/>
            </a:prstGeom>
          </p:spPr>
        </p:pic>
        <p:pic>
          <p:nvPicPr>
            <p:cNvPr id="45" name="图片 44" descr="图片包含 游戏机, 画, 钟表&#10;&#10;描述已自动生成">
              <a:extLst>
                <a:ext uri="{FF2B5EF4-FFF2-40B4-BE49-F238E27FC236}">
                  <a16:creationId xmlns:a16="http://schemas.microsoft.com/office/drawing/2014/main" id="{B6859F38-FEFF-0842-B233-62E1073AFDA4}"/>
                </a:ext>
              </a:extLst>
            </p:cNvPr>
            <p:cNvPicPr>
              <a:picLocks noChangeAspect="1"/>
            </p:cNvPicPr>
            <p:nvPr/>
          </p:nvPicPr>
          <p:blipFill>
            <a:blip r:embed="rId6"/>
            <a:stretch>
              <a:fillRect/>
            </a:stretch>
          </p:blipFill>
          <p:spPr>
            <a:xfrm>
              <a:off x="133400" y="6453336"/>
              <a:ext cx="2362200" cy="482600"/>
            </a:xfrm>
            <a:prstGeom prst="rect">
              <a:avLst/>
            </a:prstGeom>
          </p:spPr>
        </p:pic>
      </p:grpSp>
      <p:sp>
        <p:nvSpPr>
          <p:cNvPr id="26" name="文本框 25">
            <a:extLst>
              <a:ext uri="{FF2B5EF4-FFF2-40B4-BE49-F238E27FC236}">
                <a16:creationId xmlns:a16="http://schemas.microsoft.com/office/drawing/2014/main" id="{82F18CD3-DE75-C848-9FBA-320AB9E7D598}"/>
              </a:ext>
            </a:extLst>
          </p:cNvPr>
          <p:cNvSpPr txBox="1"/>
          <p:nvPr/>
        </p:nvSpPr>
        <p:spPr>
          <a:xfrm>
            <a:off x="175107" y="116852"/>
            <a:ext cx="356188" cy="461665"/>
          </a:xfrm>
          <a:prstGeom prst="rect">
            <a:avLst/>
          </a:prstGeom>
          <a:noFill/>
        </p:spPr>
        <p:txBody>
          <a:bodyPr wrap="none" rtlCol="0">
            <a:spAutoFit/>
          </a:bodyPr>
          <a:lstStyle/>
          <a:p>
            <a:pPr algn="l"/>
            <a:r>
              <a:rPr kumimoji="1" lang="en-US" altLang="zh-CN" sz="2400" b="1" dirty="0">
                <a:solidFill>
                  <a:schemeClr val="bg1"/>
                </a:solidFill>
                <a:effectLst>
                  <a:outerShdw blurRad="50800" dist="38100" dir="5400000" algn="t" rotWithShape="0">
                    <a:prstClr val="black">
                      <a:alpha val="40000"/>
                    </a:prstClr>
                  </a:outerShdw>
                </a:effectLst>
                <a:latin typeface="Arial" panose="020B0604020202020204" pitchFamily="34" charset="0"/>
                <a:ea typeface="Microsoft YaHei" panose="020B0503020204020204" pitchFamily="34" charset="-122"/>
                <a:cs typeface="Arial" panose="020B0604020202020204" pitchFamily="34" charset="0"/>
              </a:rPr>
              <a:t>1</a:t>
            </a:r>
            <a:endParaRPr kumimoji="1" lang="zh-CN" altLang="en-US" sz="2400" b="1" dirty="0">
              <a:solidFill>
                <a:schemeClr val="bg1"/>
              </a:solidFill>
              <a:effectLst>
                <a:outerShdw blurRad="50800" dist="38100" dir="5400000" algn="t" rotWithShape="0">
                  <a:prstClr val="black">
                    <a:alpha val="40000"/>
                  </a:prstClr>
                </a:outerShdw>
              </a:effectLst>
              <a:latin typeface="Arial" panose="020B0604020202020204" pitchFamily="34" charset="0"/>
              <a:ea typeface="Microsoft YaHei" panose="020B0503020204020204" pitchFamily="34" charset="-122"/>
              <a:cs typeface="Arial" panose="020B0604020202020204" pitchFamily="34" charset="0"/>
            </a:endParaRPr>
          </a:p>
        </p:txBody>
      </p:sp>
      <p:cxnSp>
        <p:nvCxnSpPr>
          <p:cNvPr id="27" name="直线连接符 26">
            <a:extLst>
              <a:ext uri="{FF2B5EF4-FFF2-40B4-BE49-F238E27FC236}">
                <a16:creationId xmlns:a16="http://schemas.microsoft.com/office/drawing/2014/main" id="{CF6F5025-52DE-844A-8B12-050285F53236}"/>
              </a:ext>
            </a:extLst>
          </p:cNvPr>
          <p:cNvCxnSpPr/>
          <p:nvPr/>
        </p:nvCxnSpPr>
        <p:spPr>
          <a:xfrm>
            <a:off x="839416" y="124472"/>
            <a:ext cx="0" cy="4188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8" name="文本框 27">
            <a:extLst>
              <a:ext uri="{FF2B5EF4-FFF2-40B4-BE49-F238E27FC236}">
                <a16:creationId xmlns:a16="http://schemas.microsoft.com/office/drawing/2014/main" id="{B572B192-1A8B-0944-BC5E-3183B0CBCBA6}"/>
              </a:ext>
            </a:extLst>
          </p:cNvPr>
          <p:cNvSpPr txBox="1"/>
          <p:nvPr/>
        </p:nvSpPr>
        <p:spPr>
          <a:xfrm>
            <a:off x="1008331" y="124472"/>
            <a:ext cx="1223412" cy="461665"/>
          </a:xfrm>
          <a:prstGeom prst="rect">
            <a:avLst/>
          </a:prstGeom>
          <a:noFill/>
        </p:spPr>
        <p:txBody>
          <a:bodyPr wrap="none" rtlCol="0">
            <a:spAutoFit/>
          </a:bodyPr>
          <a:lstStyle/>
          <a:p>
            <a:r>
              <a:rPr kumimoji="1" lang="zh-CN" altLang="en-US" sz="2400" b="1" spc="300" dirty="0">
                <a:solidFill>
                  <a:schemeClr val="bg1"/>
                </a:solidFill>
                <a:effectLst>
                  <a:outerShdw blurRad="50800" dist="38100" dir="5400000" algn="t" rotWithShape="0">
                    <a:prstClr val="black">
                      <a:alpha val="40000"/>
                    </a:prstClr>
                  </a:outerShdw>
                </a:effectLst>
                <a:latin typeface="Arial" panose="020B0604020202020204" pitchFamily="34" charset="0"/>
                <a:ea typeface="Microsoft YaHei" panose="020B0503020204020204" pitchFamily="34" charset="-122"/>
                <a:cs typeface="Arial" panose="020B0604020202020204" pitchFamily="34" charset="0"/>
              </a:rPr>
              <a:t>贺靖超</a:t>
            </a:r>
          </a:p>
        </p:txBody>
      </p:sp>
      <p:sp>
        <p:nvSpPr>
          <p:cNvPr id="21" name="流程图: 延期 20">
            <a:extLst>
              <a:ext uri="{FF2B5EF4-FFF2-40B4-BE49-F238E27FC236}">
                <a16:creationId xmlns:a16="http://schemas.microsoft.com/office/drawing/2014/main" id="{CB696600-DA59-44AB-A023-45A0F6B582DB}"/>
              </a:ext>
            </a:extLst>
          </p:cNvPr>
          <p:cNvSpPr/>
          <p:nvPr/>
        </p:nvSpPr>
        <p:spPr>
          <a:xfrm flipH="1">
            <a:off x="11644604" y="5559031"/>
            <a:ext cx="544378" cy="524232"/>
          </a:xfrm>
          <a:prstGeom prst="flowChartDelay">
            <a:avLst/>
          </a:prstGeom>
          <a:solidFill>
            <a:srgbClr val="D217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20</a:t>
            </a:r>
            <a:endParaRPr lang="zh-CN" altLang="en-US" dirty="0"/>
          </a:p>
        </p:txBody>
      </p:sp>
      <p:sp>
        <p:nvSpPr>
          <p:cNvPr id="19" name="文本框 4">
            <a:extLst>
              <a:ext uri="{FF2B5EF4-FFF2-40B4-BE49-F238E27FC236}">
                <a16:creationId xmlns:a16="http://schemas.microsoft.com/office/drawing/2014/main" id="{F6F87EE6-822F-42D4-AC71-296793F496C0}"/>
              </a:ext>
            </a:extLst>
          </p:cNvPr>
          <p:cNvSpPr txBox="1">
            <a:spLocks noChangeArrowheads="1"/>
          </p:cNvSpPr>
          <p:nvPr/>
        </p:nvSpPr>
        <p:spPr bwMode="auto">
          <a:xfrm>
            <a:off x="1093262" y="956210"/>
            <a:ext cx="8313738" cy="793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406400">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nSpc>
                <a:spcPct val="150000"/>
              </a:lnSpc>
              <a:spcBef>
                <a:spcPct val="0"/>
              </a:spcBef>
              <a:buFont typeface="Arial" panose="020B0604020202020204" pitchFamily="34" charset="0"/>
              <a:buAutoNum type="arabicPeriod"/>
            </a:pPr>
            <a:r>
              <a:rPr lang="zh-CN" altLang="en-US" sz="1600" dirty="0">
                <a:solidFill>
                  <a:srgbClr val="000000"/>
                </a:solidFill>
                <a:latin typeface="+mn-ea"/>
                <a:ea typeface="+mn-ea"/>
                <a:cs typeface="Times New Roman" panose="02020603050405020304" pitchFamily="18" charset="0"/>
              </a:rPr>
              <a:t>优化了之前的仿真；</a:t>
            </a:r>
            <a:endParaRPr lang="en-US" altLang="zh-CN" sz="1600" dirty="0">
              <a:solidFill>
                <a:srgbClr val="000000"/>
              </a:solidFill>
              <a:latin typeface="+mn-ea"/>
              <a:ea typeface="+mn-ea"/>
              <a:cs typeface="Times New Roman" panose="02020603050405020304" pitchFamily="18" charset="0"/>
            </a:endParaRPr>
          </a:p>
          <a:p>
            <a:pPr>
              <a:lnSpc>
                <a:spcPct val="150000"/>
              </a:lnSpc>
              <a:spcBef>
                <a:spcPct val="0"/>
              </a:spcBef>
              <a:buFont typeface="Arial" panose="020B0604020202020204" pitchFamily="34" charset="0"/>
              <a:buAutoNum type="arabicPeriod"/>
            </a:pPr>
            <a:r>
              <a:rPr lang="zh-CN" altLang="en-US" sz="1600" dirty="0">
                <a:solidFill>
                  <a:srgbClr val="000000"/>
                </a:solidFill>
                <a:latin typeface="+mn-ea"/>
                <a:ea typeface="+mn-ea"/>
                <a:cs typeface="Times New Roman" panose="02020603050405020304" pitchFamily="18" charset="0"/>
              </a:rPr>
              <a:t>利用交错迭代解决了之前关于时间的约束。</a:t>
            </a:r>
            <a:endParaRPr lang="zh-CN" altLang="zh-CN" sz="1100" dirty="0">
              <a:solidFill>
                <a:srgbClr val="000000"/>
              </a:solidFill>
              <a:latin typeface="+mn-ea"/>
              <a:ea typeface="+mn-ea"/>
            </a:endParaRPr>
          </a:p>
        </p:txBody>
      </p:sp>
      <p:sp>
        <p:nvSpPr>
          <p:cNvPr id="20" name="文本框 5">
            <a:extLst>
              <a:ext uri="{FF2B5EF4-FFF2-40B4-BE49-F238E27FC236}">
                <a16:creationId xmlns:a16="http://schemas.microsoft.com/office/drawing/2014/main" id="{3511E69E-58D9-471D-B4F5-3FF0D5068134}"/>
              </a:ext>
            </a:extLst>
          </p:cNvPr>
          <p:cNvSpPr txBox="1">
            <a:spLocks noChangeArrowheads="1"/>
          </p:cNvSpPr>
          <p:nvPr/>
        </p:nvSpPr>
        <p:spPr bwMode="auto">
          <a:xfrm>
            <a:off x="1008331" y="4204265"/>
            <a:ext cx="84963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nSpc>
                <a:spcPct val="100000"/>
              </a:lnSpc>
              <a:spcBef>
                <a:spcPct val="0"/>
              </a:spcBef>
              <a:buFontTx/>
              <a:buNone/>
            </a:pPr>
            <a:endParaRPr lang="zh-CN" altLang="en-US" sz="1800">
              <a:solidFill>
                <a:srgbClr val="000000"/>
              </a:solidFill>
              <a:ea typeface="宋体" panose="02010600030101010101" pitchFamily="2" charset="-122"/>
            </a:endParaRPr>
          </a:p>
        </p:txBody>
      </p:sp>
      <p:pic>
        <p:nvPicPr>
          <p:cNvPr id="22" name="图片 21">
            <a:extLst>
              <a:ext uri="{FF2B5EF4-FFF2-40B4-BE49-F238E27FC236}">
                <a16:creationId xmlns:a16="http://schemas.microsoft.com/office/drawing/2014/main" id="{015B8DC5-F4F0-41F7-AFB2-5272B7DE603C}"/>
              </a:ext>
            </a:extLst>
          </p:cNvPr>
          <p:cNvPicPr>
            <a:picLocks noChangeAspect="1"/>
          </p:cNvPicPr>
          <p:nvPr/>
        </p:nvPicPr>
        <p:blipFill>
          <a:blip r:embed="rId7"/>
          <a:stretch>
            <a:fillRect/>
          </a:stretch>
        </p:blipFill>
        <p:spPr>
          <a:xfrm>
            <a:off x="1760171" y="1865482"/>
            <a:ext cx="7820290" cy="4224635"/>
          </a:xfrm>
          <a:prstGeom prst="rect">
            <a:avLst/>
          </a:prstGeom>
        </p:spPr>
      </p:pic>
    </p:spTree>
    <p:extLst>
      <p:ext uri="{BB962C8B-B14F-4D97-AF65-F5344CB8AC3E}">
        <p14:creationId xmlns:p14="http://schemas.microsoft.com/office/powerpoint/2010/main" val="5289211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pSp>
        <p:nvGrpSpPr>
          <p:cNvPr id="36" name="组合 35">
            <a:extLst>
              <a:ext uri="{FF2B5EF4-FFF2-40B4-BE49-F238E27FC236}">
                <a16:creationId xmlns:a16="http://schemas.microsoft.com/office/drawing/2014/main" id="{6676BBF1-1D92-1B44-8093-E1365E54FF20}"/>
              </a:ext>
            </a:extLst>
          </p:cNvPr>
          <p:cNvGrpSpPr/>
          <p:nvPr/>
        </p:nvGrpSpPr>
        <p:grpSpPr>
          <a:xfrm>
            <a:off x="0" y="-1"/>
            <a:ext cx="12192000" cy="6858002"/>
            <a:chOff x="0" y="-1"/>
            <a:chExt cx="12192000" cy="6858002"/>
          </a:xfrm>
        </p:grpSpPr>
        <p:sp>
          <p:nvSpPr>
            <p:cNvPr id="37" name="矩形 36">
              <a:extLst>
                <a:ext uri="{FF2B5EF4-FFF2-40B4-BE49-F238E27FC236}">
                  <a16:creationId xmlns:a16="http://schemas.microsoft.com/office/drawing/2014/main" id="{61E76F94-C3F4-F642-BB49-D1E07503782A}"/>
                </a:ext>
              </a:extLst>
            </p:cNvPr>
            <p:cNvSpPr/>
            <p:nvPr/>
          </p:nvSpPr>
          <p:spPr>
            <a:xfrm>
              <a:off x="0" y="-1"/>
              <a:ext cx="12192000" cy="706266"/>
            </a:xfrm>
            <a:prstGeom prst="rect">
              <a:avLst/>
            </a:prstGeom>
            <a:gradFill>
              <a:gsLst>
                <a:gs pos="0">
                  <a:srgbClr val="C00000"/>
                </a:gs>
                <a:gs pos="100000">
                  <a:srgbClr val="C00000">
                    <a:lumMod val="94000"/>
                    <a:lumOff val="6000"/>
                    <a:alpha val="8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38" name="矩形 37">
              <a:extLst>
                <a:ext uri="{FF2B5EF4-FFF2-40B4-BE49-F238E27FC236}">
                  <a16:creationId xmlns:a16="http://schemas.microsoft.com/office/drawing/2014/main" id="{2BF7ACBA-7DD7-7542-B7DC-986595574361}"/>
                </a:ext>
              </a:extLst>
            </p:cNvPr>
            <p:cNvSpPr/>
            <p:nvPr/>
          </p:nvSpPr>
          <p:spPr>
            <a:xfrm>
              <a:off x="0" y="708047"/>
              <a:ext cx="12192000" cy="132378"/>
            </a:xfrm>
            <a:prstGeom prst="rect">
              <a:avLst/>
            </a:prstGeom>
            <a:gradFill>
              <a:gsLst>
                <a:gs pos="0">
                  <a:srgbClr val="C00000">
                    <a:alpha val="32000"/>
                  </a:srgbClr>
                </a:gs>
                <a:gs pos="100000">
                  <a:srgbClr val="C00000">
                    <a:lumMod val="94000"/>
                    <a:lumOff val="6000"/>
                    <a:alpha val="2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41" name="矩形 40">
              <a:extLst>
                <a:ext uri="{FF2B5EF4-FFF2-40B4-BE49-F238E27FC236}">
                  <a16:creationId xmlns:a16="http://schemas.microsoft.com/office/drawing/2014/main" id="{C02F7736-51A2-DA4F-B81D-39BFFC8C7467}"/>
                </a:ext>
              </a:extLst>
            </p:cNvPr>
            <p:cNvSpPr/>
            <p:nvPr/>
          </p:nvSpPr>
          <p:spPr>
            <a:xfrm>
              <a:off x="0" y="6453336"/>
              <a:ext cx="12192000" cy="404665"/>
            </a:xfrm>
            <a:prstGeom prst="rect">
              <a:avLst/>
            </a:prstGeom>
            <a:gradFill>
              <a:gsLst>
                <a:gs pos="0">
                  <a:srgbClr val="C00000"/>
                </a:gs>
                <a:gs pos="100000">
                  <a:srgbClr val="C00000">
                    <a:lumMod val="94000"/>
                    <a:lumOff val="6000"/>
                    <a:alpha val="8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grpSp>
      <p:grpSp>
        <p:nvGrpSpPr>
          <p:cNvPr id="42" name="组合 41">
            <a:extLst>
              <a:ext uri="{FF2B5EF4-FFF2-40B4-BE49-F238E27FC236}">
                <a16:creationId xmlns:a16="http://schemas.microsoft.com/office/drawing/2014/main" id="{A969C109-5C44-C641-861F-021C327BCF5B}"/>
              </a:ext>
            </a:extLst>
          </p:cNvPr>
          <p:cNvGrpSpPr/>
          <p:nvPr/>
        </p:nvGrpSpPr>
        <p:grpSpPr>
          <a:xfrm>
            <a:off x="133400" y="140547"/>
            <a:ext cx="11901234" cy="6795389"/>
            <a:chOff x="133400" y="140547"/>
            <a:chExt cx="11901234" cy="6795389"/>
          </a:xfrm>
        </p:grpSpPr>
        <p:pic>
          <p:nvPicPr>
            <p:cNvPr id="43" name="图片 42">
              <a:extLst>
                <a:ext uri="{FF2B5EF4-FFF2-40B4-BE49-F238E27FC236}">
                  <a16:creationId xmlns:a16="http://schemas.microsoft.com/office/drawing/2014/main" id="{6FFD46D5-7C38-9943-83BF-3F9323DE26C4}"/>
                </a:ext>
              </a:extLst>
            </p:cNvPr>
            <p:cNvPicPr>
              <a:picLocks noChangeAspect="1"/>
            </p:cNvPicPr>
            <p:nvPr/>
          </p:nvPicPr>
          <p:blipFill>
            <a:blip r:embed="rId4" cstate="screen">
              <a:alphaModFix amt="70000"/>
              <a:extLst>
                <a:ext uri="{28A0092B-C50C-407E-A947-70E740481C1C}">
                  <a14:useLocalDpi xmlns:a14="http://schemas.microsoft.com/office/drawing/2010/main"/>
                </a:ext>
              </a:extLst>
            </a:blip>
            <a:stretch>
              <a:fillRect/>
            </a:stretch>
          </p:blipFill>
          <p:spPr>
            <a:xfrm>
              <a:off x="9840416" y="140547"/>
              <a:ext cx="2031325" cy="403124"/>
            </a:xfrm>
            <a:prstGeom prst="rect">
              <a:avLst/>
            </a:prstGeom>
          </p:spPr>
        </p:pic>
        <p:pic>
          <p:nvPicPr>
            <p:cNvPr id="44" name="图片 43">
              <a:extLst>
                <a:ext uri="{FF2B5EF4-FFF2-40B4-BE49-F238E27FC236}">
                  <a16:creationId xmlns:a16="http://schemas.microsoft.com/office/drawing/2014/main" id="{ADFE7705-E166-F045-ADA4-1F93759F34C8}"/>
                </a:ext>
              </a:extLst>
            </p:cNvPr>
            <p:cNvPicPr>
              <a:picLocks noChangeAspect="1"/>
            </p:cNvPicPr>
            <p:nvPr/>
          </p:nvPicPr>
          <p:blipFill>
            <a:blip r:embed="rId5" cstate="screen">
              <a:alphaModFix amt="50000"/>
              <a:extLst>
                <a:ext uri="{28A0092B-C50C-407E-A947-70E740481C1C}">
                  <a14:useLocalDpi xmlns:a14="http://schemas.microsoft.com/office/drawing/2010/main"/>
                </a:ext>
              </a:extLst>
            </a:blip>
            <a:stretch>
              <a:fillRect/>
            </a:stretch>
          </p:blipFill>
          <p:spPr>
            <a:xfrm>
              <a:off x="8996245" y="6572902"/>
              <a:ext cx="3038389" cy="185483"/>
            </a:xfrm>
            <a:prstGeom prst="rect">
              <a:avLst/>
            </a:prstGeom>
          </p:spPr>
        </p:pic>
        <p:pic>
          <p:nvPicPr>
            <p:cNvPr id="45" name="图片 44" descr="图片包含 游戏机, 画, 钟表&#10;&#10;描述已自动生成">
              <a:extLst>
                <a:ext uri="{FF2B5EF4-FFF2-40B4-BE49-F238E27FC236}">
                  <a16:creationId xmlns:a16="http://schemas.microsoft.com/office/drawing/2014/main" id="{B6859F38-FEFF-0842-B233-62E1073AFDA4}"/>
                </a:ext>
              </a:extLst>
            </p:cNvPr>
            <p:cNvPicPr>
              <a:picLocks noChangeAspect="1"/>
            </p:cNvPicPr>
            <p:nvPr/>
          </p:nvPicPr>
          <p:blipFill>
            <a:blip r:embed="rId6"/>
            <a:stretch>
              <a:fillRect/>
            </a:stretch>
          </p:blipFill>
          <p:spPr>
            <a:xfrm>
              <a:off x="133400" y="6453336"/>
              <a:ext cx="2362200" cy="482600"/>
            </a:xfrm>
            <a:prstGeom prst="rect">
              <a:avLst/>
            </a:prstGeom>
          </p:spPr>
        </p:pic>
      </p:grpSp>
      <p:sp>
        <p:nvSpPr>
          <p:cNvPr id="26" name="文本框 25">
            <a:extLst>
              <a:ext uri="{FF2B5EF4-FFF2-40B4-BE49-F238E27FC236}">
                <a16:creationId xmlns:a16="http://schemas.microsoft.com/office/drawing/2014/main" id="{82F18CD3-DE75-C848-9FBA-320AB9E7D598}"/>
              </a:ext>
            </a:extLst>
          </p:cNvPr>
          <p:cNvSpPr txBox="1"/>
          <p:nvPr/>
        </p:nvSpPr>
        <p:spPr>
          <a:xfrm>
            <a:off x="175107" y="116852"/>
            <a:ext cx="356188" cy="461665"/>
          </a:xfrm>
          <a:prstGeom prst="rect">
            <a:avLst/>
          </a:prstGeom>
          <a:noFill/>
        </p:spPr>
        <p:txBody>
          <a:bodyPr wrap="none" rtlCol="0">
            <a:spAutoFit/>
          </a:bodyPr>
          <a:lstStyle/>
          <a:p>
            <a:pPr algn="l"/>
            <a:r>
              <a:rPr kumimoji="1" lang="en-US" altLang="zh-CN" sz="2400" b="1" dirty="0">
                <a:solidFill>
                  <a:schemeClr val="bg1"/>
                </a:solidFill>
                <a:effectLst>
                  <a:outerShdw blurRad="50800" dist="38100" dir="5400000" algn="t" rotWithShape="0">
                    <a:prstClr val="black">
                      <a:alpha val="40000"/>
                    </a:prstClr>
                  </a:outerShdw>
                </a:effectLst>
                <a:latin typeface="Arial" panose="020B0604020202020204" pitchFamily="34" charset="0"/>
                <a:ea typeface="Microsoft YaHei" panose="020B0503020204020204" pitchFamily="34" charset="-122"/>
                <a:cs typeface="Arial" panose="020B0604020202020204" pitchFamily="34" charset="0"/>
              </a:rPr>
              <a:t>1</a:t>
            </a:r>
            <a:endParaRPr kumimoji="1" lang="zh-CN" altLang="en-US" sz="2400" b="1" dirty="0">
              <a:solidFill>
                <a:schemeClr val="bg1"/>
              </a:solidFill>
              <a:effectLst>
                <a:outerShdw blurRad="50800" dist="38100" dir="5400000" algn="t" rotWithShape="0">
                  <a:prstClr val="black">
                    <a:alpha val="40000"/>
                  </a:prstClr>
                </a:outerShdw>
              </a:effectLst>
              <a:latin typeface="Arial" panose="020B0604020202020204" pitchFamily="34" charset="0"/>
              <a:ea typeface="Microsoft YaHei" panose="020B0503020204020204" pitchFamily="34" charset="-122"/>
              <a:cs typeface="Arial" panose="020B0604020202020204" pitchFamily="34" charset="0"/>
            </a:endParaRPr>
          </a:p>
        </p:txBody>
      </p:sp>
      <p:cxnSp>
        <p:nvCxnSpPr>
          <p:cNvPr id="27" name="直线连接符 26">
            <a:extLst>
              <a:ext uri="{FF2B5EF4-FFF2-40B4-BE49-F238E27FC236}">
                <a16:creationId xmlns:a16="http://schemas.microsoft.com/office/drawing/2014/main" id="{CF6F5025-52DE-844A-8B12-050285F53236}"/>
              </a:ext>
            </a:extLst>
          </p:cNvPr>
          <p:cNvCxnSpPr/>
          <p:nvPr/>
        </p:nvCxnSpPr>
        <p:spPr>
          <a:xfrm>
            <a:off x="839416" y="124472"/>
            <a:ext cx="0" cy="4188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8" name="文本框 27">
            <a:extLst>
              <a:ext uri="{FF2B5EF4-FFF2-40B4-BE49-F238E27FC236}">
                <a16:creationId xmlns:a16="http://schemas.microsoft.com/office/drawing/2014/main" id="{B572B192-1A8B-0944-BC5E-3183B0CBCBA6}"/>
              </a:ext>
            </a:extLst>
          </p:cNvPr>
          <p:cNvSpPr txBox="1"/>
          <p:nvPr/>
        </p:nvSpPr>
        <p:spPr>
          <a:xfrm>
            <a:off x="1008331" y="124472"/>
            <a:ext cx="1223412" cy="461665"/>
          </a:xfrm>
          <a:prstGeom prst="rect">
            <a:avLst/>
          </a:prstGeom>
          <a:noFill/>
        </p:spPr>
        <p:txBody>
          <a:bodyPr wrap="none" rtlCol="0">
            <a:spAutoFit/>
          </a:bodyPr>
          <a:lstStyle/>
          <a:p>
            <a:r>
              <a:rPr kumimoji="1" lang="zh-CN" altLang="en-US" sz="2400" b="1" spc="300" dirty="0">
                <a:solidFill>
                  <a:schemeClr val="bg1"/>
                </a:solidFill>
                <a:effectLst>
                  <a:outerShdw blurRad="50800" dist="38100" dir="5400000" algn="t" rotWithShape="0">
                    <a:prstClr val="black">
                      <a:alpha val="40000"/>
                    </a:prstClr>
                  </a:outerShdw>
                </a:effectLst>
                <a:latin typeface="Arial" panose="020B0604020202020204" pitchFamily="34" charset="0"/>
                <a:ea typeface="Microsoft YaHei" panose="020B0503020204020204" pitchFamily="34" charset="-122"/>
                <a:cs typeface="Arial" panose="020B0604020202020204" pitchFamily="34" charset="0"/>
              </a:rPr>
              <a:t>贺靖超</a:t>
            </a:r>
          </a:p>
        </p:txBody>
      </p:sp>
      <p:sp>
        <p:nvSpPr>
          <p:cNvPr id="21" name="流程图: 延期 20">
            <a:extLst>
              <a:ext uri="{FF2B5EF4-FFF2-40B4-BE49-F238E27FC236}">
                <a16:creationId xmlns:a16="http://schemas.microsoft.com/office/drawing/2014/main" id="{CB696600-DA59-44AB-A023-45A0F6B582DB}"/>
              </a:ext>
            </a:extLst>
          </p:cNvPr>
          <p:cNvSpPr/>
          <p:nvPr/>
        </p:nvSpPr>
        <p:spPr>
          <a:xfrm flipH="1">
            <a:off x="11644604" y="5559031"/>
            <a:ext cx="544378" cy="524232"/>
          </a:xfrm>
          <a:prstGeom prst="flowChartDelay">
            <a:avLst/>
          </a:prstGeom>
          <a:solidFill>
            <a:srgbClr val="D217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21</a:t>
            </a:r>
            <a:endParaRPr lang="zh-CN" altLang="en-US" dirty="0"/>
          </a:p>
        </p:txBody>
      </p:sp>
      <p:pic>
        <p:nvPicPr>
          <p:cNvPr id="17" name="图片 16">
            <a:extLst>
              <a:ext uri="{FF2B5EF4-FFF2-40B4-BE49-F238E27FC236}">
                <a16:creationId xmlns:a16="http://schemas.microsoft.com/office/drawing/2014/main" id="{CF88479B-DC1C-4E1D-ABBA-8B82888D50E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699716" y="953100"/>
            <a:ext cx="8140700" cy="5387560"/>
          </a:xfrm>
          <a:prstGeom prst="rect">
            <a:avLst/>
          </a:prstGeom>
        </p:spPr>
      </p:pic>
    </p:spTree>
    <p:extLst>
      <p:ext uri="{BB962C8B-B14F-4D97-AF65-F5344CB8AC3E}">
        <p14:creationId xmlns:p14="http://schemas.microsoft.com/office/powerpoint/2010/main" val="2048293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pSp>
        <p:nvGrpSpPr>
          <p:cNvPr id="36" name="组合 35">
            <a:extLst>
              <a:ext uri="{FF2B5EF4-FFF2-40B4-BE49-F238E27FC236}">
                <a16:creationId xmlns:a16="http://schemas.microsoft.com/office/drawing/2014/main" id="{6676BBF1-1D92-1B44-8093-E1365E54FF20}"/>
              </a:ext>
            </a:extLst>
          </p:cNvPr>
          <p:cNvGrpSpPr/>
          <p:nvPr/>
        </p:nvGrpSpPr>
        <p:grpSpPr>
          <a:xfrm>
            <a:off x="0" y="-1"/>
            <a:ext cx="12192000" cy="6858002"/>
            <a:chOff x="0" y="-1"/>
            <a:chExt cx="12192000" cy="6858002"/>
          </a:xfrm>
        </p:grpSpPr>
        <p:sp>
          <p:nvSpPr>
            <p:cNvPr id="37" name="矩形 36">
              <a:extLst>
                <a:ext uri="{FF2B5EF4-FFF2-40B4-BE49-F238E27FC236}">
                  <a16:creationId xmlns:a16="http://schemas.microsoft.com/office/drawing/2014/main" id="{61E76F94-C3F4-F642-BB49-D1E07503782A}"/>
                </a:ext>
              </a:extLst>
            </p:cNvPr>
            <p:cNvSpPr/>
            <p:nvPr/>
          </p:nvSpPr>
          <p:spPr>
            <a:xfrm>
              <a:off x="0" y="-1"/>
              <a:ext cx="12192000" cy="706266"/>
            </a:xfrm>
            <a:prstGeom prst="rect">
              <a:avLst/>
            </a:prstGeom>
            <a:gradFill>
              <a:gsLst>
                <a:gs pos="0">
                  <a:srgbClr val="C00000"/>
                </a:gs>
                <a:gs pos="100000">
                  <a:srgbClr val="C00000">
                    <a:lumMod val="94000"/>
                    <a:lumOff val="6000"/>
                    <a:alpha val="8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38" name="矩形 37">
              <a:extLst>
                <a:ext uri="{FF2B5EF4-FFF2-40B4-BE49-F238E27FC236}">
                  <a16:creationId xmlns:a16="http://schemas.microsoft.com/office/drawing/2014/main" id="{2BF7ACBA-7DD7-7542-B7DC-986595574361}"/>
                </a:ext>
              </a:extLst>
            </p:cNvPr>
            <p:cNvSpPr/>
            <p:nvPr/>
          </p:nvSpPr>
          <p:spPr>
            <a:xfrm>
              <a:off x="0" y="708047"/>
              <a:ext cx="12192000" cy="132378"/>
            </a:xfrm>
            <a:prstGeom prst="rect">
              <a:avLst/>
            </a:prstGeom>
            <a:gradFill>
              <a:gsLst>
                <a:gs pos="0">
                  <a:srgbClr val="C00000">
                    <a:alpha val="32000"/>
                  </a:srgbClr>
                </a:gs>
                <a:gs pos="100000">
                  <a:srgbClr val="C00000">
                    <a:lumMod val="94000"/>
                    <a:lumOff val="6000"/>
                    <a:alpha val="2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41" name="矩形 40">
              <a:extLst>
                <a:ext uri="{FF2B5EF4-FFF2-40B4-BE49-F238E27FC236}">
                  <a16:creationId xmlns:a16="http://schemas.microsoft.com/office/drawing/2014/main" id="{C02F7736-51A2-DA4F-B81D-39BFFC8C7467}"/>
                </a:ext>
              </a:extLst>
            </p:cNvPr>
            <p:cNvSpPr/>
            <p:nvPr/>
          </p:nvSpPr>
          <p:spPr>
            <a:xfrm>
              <a:off x="0" y="6453336"/>
              <a:ext cx="12192000" cy="404665"/>
            </a:xfrm>
            <a:prstGeom prst="rect">
              <a:avLst/>
            </a:prstGeom>
            <a:gradFill>
              <a:gsLst>
                <a:gs pos="0">
                  <a:srgbClr val="C00000"/>
                </a:gs>
                <a:gs pos="100000">
                  <a:srgbClr val="C00000">
                    <a:lumMod val="94000"/>
                    <a:lumOff val="6000"/>
                    <a:alpha val="8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grpSp>
      <p:grpSp>
        <p:nvGrpSpPr>
          <p:cNvPr id="42" name="组合 41">
            <a:extLst>
              <a:ext uri="{FF2B5EF4-FFF2-40B4-BE49-F238E27FC236}">
                <a16:creationId xmlns:a16="http://schemas.microsoft.com/office/drawing/2014/main" id="{A969C109-5C44-C641-861F-021C327BCF5B}"/>
              </a:ext>
            </a:extLst>
          </p:cNvPr>
          <p:cNvGrpSpPr/>
          <p:nvPr/>
        </p:nvGrpSpPr>
        <p:grpSpPr>
          <a:xfrm>
            <a:off x="133400" y="140547"/>
            <a:ext cx="11901234" cy="6795389"/>
            <a:chOff x="133400" y="140547"/>
            <a:chExt cx="11901234" cy="6795389"/>
          </a:xfrm>
        </p:grpSpPr>
        <p:pic>
          <p:nvPicPr>
            <p:cNvPr id="43" name="图片 42">
              <a:extLst>
                <a:ext uri="{FF2B5EF4-FFF2-40B4-BE49-F238E27FC236}">
                  <a16:creationId xmlns:a16="http://schemas.microsoft.com/office/drawing/2014/main" id="{6FFD46D5-7C38-9943-83BF-3F9323DE26C4}"/>
                </a:ext>
              </a:extLst>
            </p:cNvPr>
            <p:cNvPicPr>
              <a:picLocks noChangeAspect="1"/>
            </p:cNvPicPr>
            <p:nvPr/>
          </p:nvPicPr>
          <p:blipFill>
            <a:blip r:embed="rId4" cstate="screen">
              <a:alphaModFix amt="70000"/>
              <a:extLst>
                <a:ext uri="{28A0092B-C50C-407E-A947-70E740481C1C}">
                  <a14:useLocalDpi xmlns:a14="http://schemas.microsoft.com/office/drawing/2010/main"/>
                </a:ext>
              </a:extLst>
            </a:blip>
            <a:stretch>
              <a:fillRect/>
            </a:stretch>
          </p:blipFill>
          <p:spPr>
            <a:xfrm>
              <a:off x="9840416" y="140547"/>
              <a:ext cx="2031325" cy="403124"/>
            </a:xfrm>
            <a:prstGeom prst="rect">
              <a:avLst/>
            </a:prstGeom>
          </p:spPr>
        </p:pic>
        <p:pic>
          <p:nvPicPr>
            <p:cNvPr id="44" name="图片 43">
              <a:extLst>
                <a:ext uri="{FF2B5EF4-FFF2-40B4-BE49-F238E27FC236}">
                  <a16:creationId xmlns:a16="http://schemas.microsoft.com/office/drawing/2014/main" id="{ADFE7705-E166-F045-ADA4-1F93759F34C8}"/>
                </a:ext>
              </a:extLst>
            </p:cNvPr>
            <p:cNvPicPr>
              <a:picLocks noChangeAspect="1"/>
            </p:cNvPicPr>
            <p:nvPr/>
          </p:nvPicPr>
          <p:blipFill>
            <a:blip r:embed="rId5" cstate="screen">
              <a:alphaModFix amt="50000"/>
              <a:extLst>
                <a:ext uri="{28A0092B-C50C-407E-A947-70E740481C1C}">
                  <a14:useLocalDpi xmlns:a14="http://schemas.microsoft.com/office/drawing/2010/main"/>
                </a:ext>
              </a:extLst>
            </a:blip>
            <a:stretch>
              <a:fillRect/>
            </a:stretch>
          </p:blipFill>
          <p:spPr>
            <a:xfrm>
              <a:off x="8996245" y="6572902"/>
              <a:ext cx="3038389" cy="185483"/>
            </a:xfrm>
            <a:prstGeom prst="rect">
              <a:avLst/>
            </a:prstGeom>
          </p:spPr>
        </p:pic>
        <p:pic>
          <p:nvPicPr>
            <p:cNvPr id="45" name="图片 44" descr="图片包含 游戏机, 画, 钟表&#10;&#10;描述已自动生成">
              <a:extLst>
                <a:ext uri="{FF2B5EF4-FFF2-40B4-BE49-F238E27FC236}">
                  <a16:creationId xmlns:a16="http://schemas.microsoft.com/office/drawing/2014/main" id="{B6859F38-FEFF-0842-B233-62E1073AFDA4}"/>
                </a:ext>
              </a:extLst>
            </p:cNvPr>
            <p:cNvPicPr>
              <a:picLocks noChangeAspect="1"/>
            </p:cNvPicPr>
            <p:nvPr/>
          </p:nvPicPr>
          <p:blipFill>
            <a:blip r:embed="rId6"/>
            <a:stretch>
              <a:fillRect/>
            </a:stretch>
          </p:blipFill>
          <p:spPr>
            <a:xfrm>
              <a:off x="133400" y="6453336"/>
              <a:ext cx="2362200" cy="482600"/>
            </a:xfrm>
            <a:prstGeom prst="rect">
              <a:avLst/>
            </a:prstGeom>
          </p:spPr>
        </p:pic>
      </p:grpSp>
      <p:sp>
        <p:nvSpPr>
          <p:cNvPr id="26" name="文本框 25">
            <a:extLst>
              <a:ext uri="{FF2B5EF4-FFF2-40B4-BE49-F238E27FC236}">
                <a16:creationId xmlns:a16="http://schemas.microsoft.com/office/drawing/2014/main" id="{82F18CD3-DE75-C848-9FBA-320AB9E7D598}"/>
              </a:ext>
            </a:extLst>
          </p:cNvPr>
          <p:cNvSpPr txBox="1"/>
          <p:nvPr/>
        </p:nvSpPr>
        <p:spPr>
          <a:xfrm>
            <a:off x="175107" y="116852"/>
            <a:ext cx="356188" cy="461665"/>
          </a:xfrm>
          <a:prstGeom prst="rect">
            <a:avLst/>
          </a:prstGeom>
          <a:noFill/>
        </p:spPr>
        <p:txBody>
          <a:bodyPr wrap="none" rtlCol="0">
            <a:spAutoFit/>
          </a:bodyPr>
          <a:lstStyle/>
          <a:p>
            <a:pPr algn="l"/>
            <a:r>
              <a:rPr kumimoji="1" lang="en-US" altLang="zh-CN" sz="2400" b="1" dirty="0">
                <a:solidFill>
                  <a:schemeClr val="bg1"/>
                </a:solidFill>
                <a:effectLst>
                  <a:outerShdw blurRad="50800" dist="38100" dir="5400000" algn="t" rotWithShape="0">
                    <a:prstClr val="black">
                      <a:alpha val="40000"/>
                    </a:prstClr>
                  </a:outerShdw>
                </a:effectLst>
                <a:latin typeface="Arial" panose="020B0604020202020204" pitchFamily="34" charset="0"/>
                <a:ea typeface="Microsoft YaHei" panose="020B0503020204020204" pitchFamily="34" charset="-122"/>
                <a:cs typeface="Arial" panose="020B0604020202020204" pitchFamily="34" charset="0"/>
              </a:rPr>
              <a:t>1</a:t>
            </a:r>
            <a:endParaRPr kumimoji="1" lang="zh-CN" altLang="en-US" sz="2400" b="1" dirty="0">
              <a:solidFill>
                <a:schemeClr val="bg1"/>
              </a:solidFill>
              <a:effectLst>
                <a:outerShdw blurRad="50800" dist="38100" dir="5400000" algn="t" rotWithShape="0">
                  <a:prstClr val="black">
                    <a:alpha val="40000"/>
                  </a:prstClr>
                </a:outerShdw>
              </a:effectLst>
              <a:latin typeface="Arial" panose="020B0604020202020204" pitchFamily="34" charset="0"/>
              <a:ea typeface="Microsoft YaHei" panose="020B0503020204020204" pitchFamily="34" charset="-122"/>
              <a:cs typeface="Arial" panose="020B0604020202020204" pitchFamily="34" charset="0"/>
            </a:endParaRPr>
          </a:p>
        </p:txBody>
      </p:sp>
      <p:cxnSp>
        <p:nvCxnSpPr>
          <p:cNvPr id="27" name="直线连接符 26">
            <a:extLst>
              <a:ext uri="{FF2B5EF4-FFF2-40B4-BE49-F238E27FC236}">
                <a16:creationId xmlns:a16="http://schemas.microsoft.com/office/drawing/2014/main" id="{CF6F5025-52DE-844A-8B12-050285F53236}"/>
              </a:ext>
            </a:extLst>
          </p:cNvPr>
          <p:cNvCxnSpPr/>
          <p:nvPr/>
        </p:nvCxnSpPr>
        <p:spPr>
          <a:xfrm>
            <a:off x="839416" y="124472"/>
            <a:ext cx="0" cy="4188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8" name="文本框 27">
            <a:extLst>
              <a:ext uri="{FF2B5EF4-FFF2-40B4-BE49-F238E27FC236}">
                <a16:creationId xmlns:a16="http://schemas.microsoft.com/office/drawing/2014/main" id="{B572B192-1A8B-0944-BC5E-3183B0CBCBA6}"/>
              </a:ext>
            </a:extLst>
          </p:cNvPr>
          <p:cNvSpPr txBox="1"/>
          <p:nvPr/>
        </p:nvSpPr>
        <p:spPr>
          <a:xfrm>
            <a:off x="1008331" y="124472"/>
            <a:ext cx="1223412" cy="461665"/>
          </a:xfrm>
          <a:prstGeom prst="rect">
            <a:avLst/>
          </a:prstGeom>
          <a:noFill/>
        </p:spPr>
        <p:txBody>
          <a:bodyPr wrap="none" rtlCol="0">
            <a:spAutoFit/>
          </a:bodyPr>
          <a:lstStyle/>
          <a:p>
            <a:r>
              <a:rPr kumimoji="1" lang="zh-CN" altLang="en-US" sz="2400" b="1" spc="300" dirty="0">
                <a:solidFill>
                  <a:schemeClr val="bg1"/>
                </a:solidFill>
                <a:effectLst>
                  <a:outerShdw blurRad="50800" dist="38100" dir="5400000" algn="t" rotWithShape="0">
                    <a:prstClr val="black">
                      <a:alpha val="40000"/>
                    </a:prstClr>
                  </a:outerShdw>
                </a:effectLst>
                <a:latin typeface="Arial" panose="020B0604020202020204" pitchFamily="34" charset="0"/>
                <a:ea typeface="Microsoft YaHei" panose="020B0503020204020204" pitchFamily="34" charset="-122"/>
                <a:cs typeface="Arial" panose="020B0604020202020204" pitchFamily="34" charset="0"/>
              </a:rPr>
              <a:t>贺靖超</a:t>
            </a:r>
          </a:p>
        </p:txBody>
      </p:sp>
      <p:sp>
        <p:nvSpPr>
          <p:cNvPr id="21" name="流程图: 延期 20">
            <a:extLst>
              <a:ext uri="{FF2B5EF4-FFF2-40B4-BE49-F238E27FC236}">
                <a16:creationId xmlns:a16="http://schemas.microsoft.com/office/drawing/2014/main" id="{CB696600-DA59-44AB-A023-45A0F6B582DB}"/>
              </a:ext>
            </a:extLst>
          </p:cNvPr>
          <p:cNvSpPr/>
          <p:nvPr/>
        </p:nvSpPr>
        <p:spPr>
          <a:xfrm flipH="1">
            <a:off x="11644604" y="5559031"/>
            <a:ext cx="544378" cy="524232"/>
          </a:xfrm>
          <a:prstGeom prst="flowChartDelay">
            <a:avLst/>
          </a:prstGeom>
          <a:solidFill>
            <a:srgbClr val="D217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22</a:t>
            </a:r>
            <a:endParaRPr lang="zh-CN" altLang="en-US" dirty="0"/>
          </a:p>
        </p:txBody>
      </p:sp>
      <p:pic>
        <p:nvPicPr>
          <p:cNvPr id="15" name="图片 14">
            <a:extLst>
              <a:ext uri="{FF2B5EF4-FFF2-40B4-BE49-F238E27FC236}">
                <a16:creationId xmlns:a16="http://schemas.microsoft.com/office/drawing/2014/main" id="{86177FFE-4DF9-4246-8026-814D01E4511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915728" y="918600"/>
            <a:ext cx="8140700" cy="5400576"/>
          </a:xfrm>
          <a:prstGeom prst="rect">
            <a:avLst/>
          </a:prstGeom>
        </p:spPr>
      </p:pic>
    </p:spTree>
    <p:extLst>
      <p:ext uri="{BB962C8B-B14F-4D97-AF65-F5344CB8AC3E}">
        <p14:creationId xmlns:p14="http://schemas.microsoft.com/office/powerpoint/2010/main" val="16882174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pSp>
        <p:nvGrpSpPr>
          <p:cNvPr id="36" name="组合 35">
            <a:extLst>
              <a:ext uri="{FF2B5EF4-FFF2-40B4-BE49-F238E27FC236}">
                <a16:creationId xmlns:a16="http://schemas.microsoft.com/office/drawing/2014/main" id="{6676BBF1-1D92-1B44-8093-E1365E54FF20}"/>
              </a:ext>
            </a:extLst>
          </p:cNvPr>
          <p:cNvGrpSpPr/>
          <p:nvPr/>
        </p:nvGrpSpPr>
        <p:grpSpPr>
          <a:xfrm>
            <a:off x="0" y="-1"/>
            <a:ext cx="12192000" cy="6858002"/>
            <a:chOff x="0" y="-1"/>
            <a:chExt cx="12192000" cy="6858002"/>
          </a:xfrm>
        </p:grpSpPr>
        <p:sp>
          <p:nvSpPr>
            <p:cNvPr id="37" name="矩形 36">
              <a:extLst>
                <a:ext uri="{FF2B5EF4-FFF2-40B4-BE49-F238E27FC236}">
                  <a16:creationId xmlns:a16="http://schemas.microsoft.com/office/drawing/2014/main" id="{61E76F94-C3F4-F642-BB49-D1E07503782A}"/>
                </a:ext>
              </a:extLst>
            </p:cNvPr>
            <p:cNvSpPr/>
            <p:nvPr/>
          </p:nvSpPr>
          <p:spPr>
            <a:xfrm>
              <a:off x="0" y="-1"/>
              <a:ext cx="12192000" cy="706266"/>
            </a:xfrm>
            <a:prstGeom prst="rect">
              <a:avLst/>
            </a:prstGeom>
            <a:gradFill>
              <a:gsLst>
                <a:gs pos="0">
                  <a:srgbClr val="C00000"/>
                </a:gs>
                <a:gs pos="100000">
                  <a:srgbClr val="C00000">
                    <a:lumMod val="94000"/>
                    <a:lumOff val="6000"/>
                    <a:alpha val="8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38" name="矩形 37">
              <a:extLst>
                <a:ext uri="{FF2B5EF4-FFF2-40B4-BE49-F238E27FC236}">
                  <a16:creationId xmlns:a16="http://schemas.microsoft.com/office/drawing/2014/main" id="{2BF7ACBA-7DD7-7542-B7DC-986595574361}"/>
                </a:ext>
              </a:extLst>
            </p:cNvPr>
            <p:cNvSpPr/>
            <p:nvPr/>
          </p:nvSpPr>
          <p:spPr>
            <a:xfrm>
              <a:off x="0" y="708047"/>
              <a:ext cx="12192000" cy="132378"/>
            </a:xfrm>
            <a:prstGeom prst="rect">
              <a:avLst/>
            </a:prstGeom>
            <a:gradFill>
              <a:gsLst>
                <a:gs pos="0">
                  <a:srgbClr val="C00000">
                    <a:alpha val="32000"/>
                  </a:srgbClr>
                </a:gs>
                <a:gs pos="100000">
                  <a:srgbClr val="C00000">
                    <a:lumMod val="94000"/>
                    <a:lumOff val="6000"/>
                    <a:alpha val="2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41" name="矩形 40">
              <a:extLst>
                <a:ext uri="{FF2B5EF4-FFF2-40B4-BE49-F238E27FC236}">
                  <a16:creationId xmlns:a16="http://schemas.microsoft.com/office/drawing/2014/main" id="{C02F7736-51A2-DA4F-B81D-39BFFC8C7467}"/>
                </a:ext>
              </a:extLst>
            </p:cNvPr>
            <p:cNvSpPr/>
            <p:nvPr/>
          </p:nvSpPr>
          <p:spPr>
            <a:xfrm>
              <a:off x="0" y="6453336"/>
              <a:ext cx="12192000" cy="404665"/>
            </a:xfrm>
            <a:prstGeom prst="rect">
              <a:avLst/>
            </a:prstGeom>
            <a:gradFill>
              <a:gsLst>
                <a:gs pos="0">
                  <a:srgbClr val="C00000"/>
                </a:gs>
                <a:gs pos="100000">
                  <a:srgbClr val="C00000">
                    <a:lumMod val="94000"/>
                    <a:lumOff val="6000"/>
                    <a:alpha val="8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grpSp>
      <p:grpSp>
        <p:nvGrpSpPr>
          <p:cNvPr id="42" name="组合 41">
            <a:extLst>
              <a:ext uri="{FF2B5EF4-FFF2-40B4-BE49-F238E27FC236}">
                <a16:creationId xmlns:a16="http://schemas.microsoft.com/office/drawing/2014/main" id="{A969C109-5C44-C641-861F-021C327BCF5B}"/>
              </a:ext>
            </a:extLst>
          </p:cNvPr>
          <p:cNvGrpSpPr/>
          <p:nvPr/>
        </p:nvGrpSpPr>
        <p:grpSpPr>
          <a:xfrm>
            <a:off x="133400" y="140547"/>
            <a:ext cx="11901234" cy="6795389"/>
            <a:chOff x="133400" y="140547"/>
            <a:chExt cx="11901234" cy="6795389"/>
          </a:xfrm>
        </p:grpSpPr>
        <p:pic>
          <p:nvPicPr>
            <p:cNvPr id="43" name="图片 42">
              <a:extLst>
                <a:ext uri="{FF2B5EF4-FFF2-40B4-BE49-F238E27FC236}">
                  <a16:creationId xmlns:a16="http://schemas.microsoft.com/office/drawing/2014/main" id="{6FFD46D5-7C38-9943-83BF-3F9323DE26C4}"/>
                </a:ext>
              </a:extLst>
            </p:cNvPr>
            <p:cNvPicPr>
              <a:picLocks noChangeAspect="1"/>
            </p:cNvPicPr>
            <p:nvPr/>
          </p:nvPicPr>
          <p:blipFill>
            <a:blip r:embed="rId4" cstate="screen">
              <a:alphaModFix amt="70000"/>
              <a:extLst>
                <a:ext uri="{28A0092B-C50C-407E-A947-70E740481C1C}">
                  <a14:useLocalDpi xmlns:a14="http://schemas.microsoft.com/office/drawing/2010/main"/>
                </a:ext>
              </a:extLst>
            </a:blip>
            <a:stretch>
              <a:fillRect/>
            </a:stretch>
          </p:blipFill>
          <p:spPr>
            <a:xfrm>
              <a:off x="9840416" y="140547"/>
              <a:ext cx="2031325" cy="403124"/>
            </a:xfrm>
            <a:prstGeom prst="rect">
              <a:avLst/>
            </a:prstGeom>
          </p:spPr>
        </p:pic>
        <p:pic>
          <p:nvPicPr>
            <p:cNvPr id="44" name="图片 43">
              <a:extLst>
                <a:ext uri="{FF2B5EF4-FFF2-40B4-BE49-F238E27FC236}">
                  <a16:creationId xmlns:a16="http://schemas.microsoft.com/office/drawing/2014/main" id="{ADFE7705-E166-F045-ADA4-1F93759F34C8}"/>
                </a:ext>
              </a:extLst>
            </p:cNvPr>
            <p:cNvPicPr>
              <a:picLocks noChangeAspect="1"/>
            </p:cNvPicPr>
            <p:nvPr/>
          </p:nvPicPr>
          <p:blipFill>
            <a:blip r:embed="rId5" cstate="screen">
              <a:alphaModFix amt="50000"/>
              <a:extLst>
                <a:ext uri="{28A0092B-C50C-407E-A947-70E740481C1C}">
                  <a14:useLocalDpi xmlns:a14="http://schemas.microsoft.com/office/drawing/2010/main"/>
                </a:ext>
              </a:extLst>
            </a:blip>
            <a:stretch>
              <a:fillRect/>
            </a:stretch>
          </p:blipFill>
          <p:spPr>
            <a:xfrm>
              <a:off x="8996245" y="6572902"/>
              <a:ext cx="3038389" cy="185483"/>
            </a:xfrm>
            <a:prstGeom prst="rect">
              <a:avLst/>
            </a:prstGeom>
          </p:spPr>
        </p:pic>
        <p:pic>
          <p:nvPicPr>
            <p:cNvPr id="45" name="图片 44" descr="图片包含 游戏机, 画, 钟表&#10;&#10;描述已自动生成">
              <a:extLst>
                <a:ext uri="{FF2B5EF4-FFF2-40B4-BE49-F238E27FC236}">
                  <a16:creationId xmlns:a16="http://schemas.microsoft.com/office/drawing/2014/main" id="{B6859F38-FEFF-0842-B233-62E1073AFDA4}"/>
                </a:ext>
              </a:extLst>
            </p:cNvPr>
            <p:cNvPicPr>
              <a:picLocks noChangeAspect="1"/>
            </p:cNvPicPr>
            <p:nvPr/>
          </p:nvPicPr>
          <p:blipFill>
            <a:blip r:embed="rId6"/>
            <a:stretch>
              <a:fillRect/>
            </a:stretch>
          </p:blipFill>
          <p:spPr>
            <a:xfrm>
              <a:off x="133400" y="6453336"/>
              <a:ext cx="2362200" cy="482600"/>
            </a:xfrm>
            <a:prstGeom prst="rect">
              <a:avLst/>
            </a:prstGeom>
          </p:spPr>
        </p:pic>
      </p:grpSp>
      <p:sp>
        <p:nvSpPr>
          <p:cNvPr id="26" name="文本框 25">
            <a:extLst>
              <a:ext uri="{FF2B5EF4-FFF2-40B4-BE49-F238E27FC236}">
                <a16:creationId xmlns:a16="http://schemas.microsoft.com/office/drawing/2014/main" id="{82F18CD3-DE75-C848-9FBA-320AB9E7D598}"/>
              </a:ext>
            </a:extLst>
          </p:cNvPr>
          <p:cNvSpPr txBox="1"/>
          <p:nvPr/>
        </p:nvSpPr>
        <p:spPr>
          <a:xfrm>
            <a:off x="175107" y="116852"/>
            <a:ext cx="356188" cy="461665"/>
          </a:xfrm>
          <a:prstGeom prst="rect">
            <a:avLst/>
          </a:prstGeom>
          <a:noFill/>
        </p:spPr>
        <p:txBody>
          <a:bodyPr wrap="none" rtlCol="0">
            <a:spAutoFit/>
          </a:bodyPr>
          <a:lstStyle/>
          <a:p>
            <a:pPr algn="l"/>
            <a:r>
              <a:rPr kumimoji="1" lang="en-US" altLang="zh-CN" sz="2400" b="1" dirty="0">
                <a:solidFill>
                  <a:schemeClr val="bg1"/>
                </a:solidFill>
                <a:effectLst>
                  <a:outerShdw blurRad="50800" dist="38100" dir="5400000" algn="t" rotWithShape="0">
                    <a:prstClr val="black">
                      <a:alpha val="40000"/>
                    </a:prstClr>
                  </a:outerShdw>
                </a:effectLst>
                <a:latin typeface="Arial" panose="020B0604020202020204" pitchFamily="34" charset="0"/>
                <a:ea typeface="Microsoft YaHei" panose="020B0503020204020204" pitchFamily="34" charset="-122"/>
                <a:cs typeface="Arial" panose="020B0604020202020204" pitchFamily="34" charset="0"/>
              </a:rPr>
              <a:t>1</a:t>
            </a:r>
            <a:endParaRPr kumimoji="1" lang="zh-CN" altLang="en-US" sz="2400" b="1" dirty="0">
              <a:solidFill>
                <a:schemeClr val="bg1"/>
              </a:solidFill>
              <a:effectLst>
                <a:outerShdw blurRad="50800" dist="38100" dir="5400000" algn="t" rotWithShape="0">
                  <a:prstClr val="black">
                    <a:alpha val="40000"/>
                  </a:prstClr>
                </a:outerShdw>
              </a:effectLst>
              <a:latin typeface="Arial" panose="020B0604020202020204" pitchFamily="34" charset="0"/>
              <a:ea typeface="Microsoft YaHei" panose="020B0503020204020204" pitchFamily="34" charset="-122"/>
              <a:cs typeface="Arial" panose="020B0604020202020204" pitchFamily="34" charset="0"/>
            </a:endParaRPr>
          </a:p>
        </p:txBody>
      </p:sp>
      <p:cxnSp>
        <p:nvCxnSpPr>
          <p:cNvPr id="27" name="直线连接符 26">
            <a:extLst>
              <a:ext uri="{FF2B5EF4-FFF2-40B4-BE49-F238E27FC236}">
                <a16:creationId xmlns:a16="http://schemas.microsoft.com/office/drawing/2014/main" id="{CF6F5025-52DE-844A-8B12-050285F53236}"/>
              </a:ext>
            </a:extLst>
          </p:cNvPr>
          <p:cNvCxnSpPr/>
          <p:nvPr/>
        </p:nvCxnSpPr>
        <p:spPr>
          <a:xfrm>
            <a:off x="839416" y="124472"/>
            <a:ext cx="0" cy="4188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8" name="文本框 27">
            <a:extLst>
              <a:ext uri="{FF2B5EF4-FFF2-40B4-BE49-F238E27FC236}">
                <a16:creationId xmlns:a16="http://schemas.microsoft.com/office/drawing/2014/main" id="{B572B192-1A8B-0944-BC5E-3183B0CBCBA6}"/>
              </a:ext>
            </a:extLst>
          </p:cNvPr>
          <p:cNvSpPr txBox="1"/>
          <p:nvPr/>
        </p:nvSpPr>
        <p:spPr>
          <a:xfrm>
            <a:off x="1008331" y="124472"/>
            <a:ext cx="1223412" cy="461665"/>
          </a:xfrm>
          <a:prstGeom prst="rect">
            <a:avLst/>
          </a:prstGeom>
          <a:noFill/>
        </p:spPr>
        <p:txBody>
          <a:bodyPr wrap="none" rtlCol="0">
            <a:spAutoFit/>
          </a:bodyPr>
          <a:lstStyle/>
          <a:p>
            <a:r>
              <a:rPr kumimoji="1" lang="zh-CN" altLang="en-US" sz="2400" b="1" spc="300" dirty="0">
                <a:solidFill>
                  <a:schemeClr val="bg1"/>
                </a:solidFill>
                <a:effectLst>
                  <a:outerShdw blurRad="50800" dist="38100" dir="5400000" algn="t" rotWithShape="0">
                    <a:prstClr val="black">
                      <a:alpha val="40000"/>
                    </a:prstClr>
                  </a:outerShdw>
                </a:effectLst>
                <a:latin typeface="Arial" panose="020B0604020202020204" pitchFamily="34" charset="0"/>
                <a:ea typeface="Microsoft YaHei" panose="020B0503020204020204" pitchFamily="34" charset="-122"/>
                <a:cs typeface="Arial" panose="020B0604020202020204" pitchFamily="34" charset="0"/>
              </a:rPr>
              <a:t>贺靖超</a:t>
            </a:r>
          </a:p>
        </p:txBody>
      </p:sp>
      <p:sp>
        <p:nvSpPr>
          <p:cNvPr id="21" name="流程图: 延期 20">
            <a:extLst>
              <a:ext uri="{FF2B5EF4-FFF2-40B4-BE49-F238E27FC236}">
                <a16:creationId xmlns:a16="http://schemas.microsoft.com/office/drawing/2014/main" id="{CB696600-DA59-44AB-A023-45A0F6B582DB}"/>
              </a:ext>
            </a:extLst>
          </p:cNvPr>
          <p:cNvSpPr/>
          <p:nvPr/>
        </p:nvSpPr>
        <p:spPr>
          <a:xfrm flipH="1">
            <a:off x="11644604" y="5559031"/>
            <a:ext cx="544378" cy="524232"/>
          </a:xfrm>
          <a:prstGeom prst="flowChartDelay">
            <a:avLst/>
          </a:prstGeom>
          <a:solidFill>
            <a:srgbClr val="D217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23</a:t>
            </a:r>
            <a:endParaRPr lang="zh-CN" altLang="en-US" dirty="0"/>
          </a:p>
        </p:txBody>
      </p:sp>
      <p:pic>
        <p:nvPicPr>
          <p:cNvPr id="16" name="图片 15">
            <a:extLst>
              <a:ext uri="{FF2B5EF4-FFF2-40B4-BE49-F238E27FC236}">
                <a16:creationId xmlns:a16="http://schemas.microsoft.com/office/drawing/2014/main" id="{5E6211F5-64E8-4D9F-97F0-354ECF873E7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818073" y="946592"/>
            <a:ext cx="8140700" cy="5400576"/>
          </a:xfrm>
          <a:prstGeom prst="rect">
            <a:avLst/>
          </a:prstGeom>
        </p:spPr>
      </p:pic>
    </p:spTree>
    <p:extLst>
      <p:ext uri="{BB962C8B-B14F-4D97-AF65-F5344CB8AC3E}">
        <p14:creationId xmlns:p14="http://schemas.microsoft.com/office/powerpoint/2010/main" val="4735966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pSp>
        <p:nvGrpSpPr>
          <p:cNvPr id="36" name="组合 35">
            <a:extLst>
              <a:ext uri="{FF2B5EF4-FFF2-40B4-BE49-F238E27FC236}">
                <a16:creationId xmlns:a16="http://schemas.microsoft.com/office/drawing/2014/main" id="{6676BBF1-1D92-1B44-8093-E1365E54FF20}"/>
              </a:ext>
            </a:extLst>
          </p:cNvPr>
          <p:cNvGrpSpPr/>
          <p:nvPr/>
        </p:nvGrpSpPr>
        <p:grpSpPr>
          <a:xfrm>
            <a:off x="0" y="-1"/>
            <a:ext cx="12192000" cy="6858002"/>
            <a:chOff x="0" y="-1"/>
            <a:chExt cx="12192000" cy="6858002"/>
          </a:xfrm>
        </p:grpSpPr>
        <p:sp>
          <p:nvSpPr>
            <p:cNvPr id="37" name="矩形 36">
              <a:extLst>
                <a:ext uri="{FF2B5EF4-FFF2-40B4-BE49-F238E27FC236}">
                  <a16:creationId xmlns:a16="http://schemas.microsoft.com/office/drawing/2014/main" id="{61E76F94-C3F4-F642-BB49-D1E07503782A}"/>
                </a:ext>
              </a:extLst>
            </p:cNvPr>
            <p:cNvSpPr/>
            <p:nvPr/>
          </p:nvSpPr>
          <p:spPr>
            <a:xfrm>
              <a:off x="0" y="-1"/>
              <a:ext cx="12192000" cy="706266"/>
            </a:xfrm>
            <a:prstGeom prst="rect">
              <a:avLst/>
            </a:prstGeom>
            <a:gradFill>
              <a:gsLst>
                <a:gs pos="0">
                  <a:srgbClr val="C00000"/>
                </a:gs>
                <a:gs pos="100000">
                  <a:srgbClr val="C00000">
                    <a:lumMod val="94000"/>
                    <a:lumOff val="6000"/>
                    <a:alpha val="8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38" name="矩形 37">
              <a:extLst>
                <a:ext uri="{FF2B5EF4-FFF2-40B4-BE49-F238E27FC236}">
                  <a16:creationId xmlns:a16="http://schemas.microsoft.com/office/drawing/2014/main" id="{2BF7ACBA-7DD7-7542-B7DC-986595574361}"/>
                </a:ext>
              </a:extLst>
            </p:cNvPr>
            <p:cNvSpPr/>
            <p:nvPr/>
          </p:nvSpPr>
          <p:spPr>
            <a:xfrm>
              <a:off x="0" y="708047"/>
              <a:ext cx="12192000" cy="132378"/>
            </a:xfrm>
            <a:prstGeom prst="rect">
              <a:avLst/>
            </a:prstGeom>
            <a:gradFill>
              <a:gsLst>
                <a:gs pos="0">
                  <a:srgbClr val="C00000">
                    <a:alpha val="32000"/>
                  </a:srgbClr>
                </a:gs>
                <a:gs pos="100000">
                  <a:srgbClr val="C00000">
                    <a:lumMod val="94000"/>
                    <a:lumOff val="6000"/>
                    <a:alpha val="2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41" name="矩形 40">
              <a:extLst>
                <a:ext uri="{FF2B5EF4-FFF2-40B4-BE49-F238E27FC236}">
                  <a16:creationId xmlns:a16="http://schemas.microsoft.com/office/drawing/2014/main" id="{C02F7736-51A2-DA4F-B81D-39BFFC8C7467}"/>
                </a:ext>
              </a:extLst>
            </p:cNvPr>
            <p:cNvSpPr/>
            <p:nvPr/>
          </p:nvSpPr>
          <p:spPr>
            <a:xfrm>
              <a:off x="0" y="6453336"/>
              <a:ext cx="12192000" cy="404665"/>
            </a:xfrm>
            <a:prstGeom prst="rect">
              <a:avLst/>
            </a:prstGeom>
            <a:gradFill>
              <a:gsLst>
                <a:gs pos="0">
                  <a:srgbClr val="C00000"/>
                </a:gs>
                <a:gs pos="100000">
                  <a:srgbClr val="C00000">
                    <a:lumMod val="94000"/>
                    <a:lumOff val="6000"/>
                    <a:alpha val="8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grpSp>
      <p:grpSp>
        <p:nvGrpSpPr>
          <p:cNvPr id="42" name="组合 41">
            <a:extLst>
              <a:ext uri="{FF2B5EF4-FFF2-40B4-BE49-F238E27FC236}">
                <a16:creationId xmlns:a16="http://schemas.microsoft.com/office/drawing/2014/main" id="{A969C109-5C44-C641-861F-021C327BCF5B}"/>
              </a:ext>
            </a:extLst>
          </p:cNvPr>
          <p:cNvGrpSpPr/>
          <p:nvPr/>
        </p:nvGrpSpPr>
        <p:grpSpPr>
          <a:xfrm>
            <a:off x="133400" y="140547"/>
            <a:ext cx="11901234" cy="6795389"/>
            <a:chOff x="133400" y="140547"/>
            <a:chExt cx="11901234" cy="6795389"/>
          </a:xfrm>
        </p:grpSpPr>
        <p:pic>
          <p:nvPicPr>
            <p:cNvPr id="43" name="图片 42">
              <a:extLst>
                <a:ext uri="{FF2B5EF4-FFF2-40B4-BE49-F238E27FC236}">
                  <a16:creationId xmlns:a16="http://schemas.microsoft.com/office/drawing/2014/main" id="{6FFD46D5-7C38-9943-83BF-3F9323DE26C4}"/>
                </a:ext>
              </a:extLst>
            </p:cNvPr>
            <p:cNvPicPr>
              <a:picLocks noChangeAspect="1"/>
            </p:cNvPicPr>
            <p:nvPr/>
          </p:nvPicPr>
          <p:blipFill>
            <a:blip r:embed="rId4" cstate="screen">
              <a:alphaModFix amt="70000"/>
              <a:extLst>
                <a:ext uri="{28A0092B-C50C-407E-A947-70E740481C1C}">
                  <a14:useLocalDpi xmlns:a14="http://schemas.microsoft.com/office/drawing/2010/main"/>
                </a:ext>
              </a:extLst>
            </a:blip>
            <a:stretch>
              <a:fillRect/>
            </a:stretch>
          </p:blipFill>
          <p:spPr>
            <a:xfrm>
              <a:off x="9840416" y="140547"/>
              <a:ext cx="2031325" cy="403124"/>
            </a:xfrm>
            <a:prstGeom prst="rect">
              <a:avLst/>
            </a:prstGeom>
          </p:spPr>
        </p:pic>
        <p:pic>
          <p:nvPicPr>
            <p:cNvPr id="44" name="图片 43">
              <a:extLst>
                <a:ext uri="{FF2B5EF4-FFF2-40B4-BE49-F238E27FC236}">
                  <a16:creationId xmlns:a16="http://schemas.microsoft.com/office/drawing/2014/main" id="{ADFE7705-E166-F045-ADA4-1F93759F34C8}"/>
                </a:ext>
              </a:extLst>
            </p:cNvPr>
            <p:cNvPicPr>
              <a:picLocks noChangeAspect="1"/>
            </p:cNvPicPr>
            <p:nvPr/>
          </p:nvPicPr>
          <p:blipFill>
            <a:blip r:embed="rId5" cstate="screen">
              <a:alphaModFix amt="50000"/>
              <a:extLst>
                <a:ext uri="{28A0092B-C50C-407E-A947-70E740481C1C}">
                  <a14:useLocalDpi xmlns:a14="http://schemas.microsoft.com/office/drawing/2010/main"/>
                </a:ext>
              </a:extLst>
            </a:blip>
            <a:stretch>
              <a:fillRect/>
            </a:stretch>
          </p:blipFill>
          <p:spPr>
            <a:xfrm>
              <a:off x="8996245" y="6572902"/>
              <a:ext cx="3038389" cy="185483"/>
            </a:xfrm>
            <a:prstGeom prst="rect">
              <a:avLst/>
            </a:prstGeom>
          </p:spPr>
        </p:pic>
        <p:pic>
          <p:nvPicPr>
            <p:cNvPr id="45" name="图片 44" descr="图片包含 游戏机, 画, 钟表&#10;&#10;描述已自动生成">
              <a:extLst>
                <a:ext uri="{FF2B5EF4-FFF2-40B4-BE49-F238E27FC236}">
                  <a16:creationId xmlns:a16="http://schemas.microsoft.com/office/drawing/2014/main" id="{B6859F38-FEFF-0842-B233-62E1073AFDA4}"/>
                </a:ext>
              </a:extLst>
            </p:cNvPr>
            <p:cNvPicPr>
              <a:picLocks noChangeAspect="1"/>
            </p:cNvPicPr>
            <p:nvPr/>
          </p:nvPicPr>
          <p:blipFill>
            <a:blip r:embed="rId6"/>
            <a:stretch>
              <a:fillRect/>
            </a:stretch>
          </p:blipFill>
          <p:spPr>
            <a:xfrm>
              <a:off x="133400" y="6453336"/>
              <a:ext cx="2362200" cy="482600"/>
            </a:xfrm>
            <a:prstGeom prst="rect">
              <a:avLst/>
            </a:prstGeom>
          </p:spPr>
        </p:pic>
      </p:grpSp>
      <p:sp>
        <p:nvSpPr>
          <p:cNvPr id="26" name="文本框 25">
            <a:extLst>
              <a:ext uri="{FF2B5EF4-FFF2-40B4-BE49-F238E27FC236}">
                <a16:creationId xmlns:a16="http://schemas.microsoft.com/office/drawing/2014/main" id="{82F18CD3-DE75-C848-9FBA-320AB9E7D598}"/>
              </a:ext>
            </a:extLst>
          </p:cNvPr>
          <p:cNvSpPr txBox="1"/>
          <p:nvPr/>
        </p:nvSpPr>
        <p:spPr>
          <a:xfrm>
            <a:off x="175107" y="116852"/>
            <a:ext cx="356188" cy="461665"/>
          </a:xfrm>
          <a:prstGeom prst="rect">
            <a:avLst/>
          </a:prstGeom>
          <a:noFill/>
        </p:spPr>
        <p:txBody>
          <a:bodyPr wrap="none" rtlCol="0">
            <a:spAutoFit/>
          </a:bodyPr>
          <a:lstStyle/>
          <a:p>
            <a:pPr algn="l"/>
            <a:r>
              <a:rPr kumimoji="1" lang="en-US" altLang="zh-CN" sz="2400" b="1" dirty="0">
                <a:solidFill>
                  <a:schemeClr val="bg1"/>
                </a:solidFill>
                <a:effectLst>
                  <a:outerShdw blurRad="50800" dist="38100" dir="5400000" algn="t" rotWithShape="0">
                    <a:prstClr val="black">
                      <a:alpha val="40000"/>
                    </a:prstClr>
                  </a:outerShdw>
                </a:effectLst>
                <a:latin typeface="Arial" panose="020B0604020202020204" pitchFamily="34" charset="0"/>
                <a:ea typeface="Microsoft YaHei" panose="020B0503020204020204" pitchFamily="34" charset="-122"/>
                <a:cs typeface="Arial" panose="020B0604020202020204" pitchFamily="34" charset="0"/>
              </a:rPr>
              <a:t>1</a:t>
            </a:r>
            <a:endParaRPr kumimoji="1" lang="zh-CN" altLang="en-US" sz="2400" b="1" dirty="0">
              <a:solidFill>
                <a:schemeClr val="bg1"/>
              </a:solidFill>
              <a:effectLst>
                <a:outerShdw blurRad="50800" dist="38100" dir="5400000" algn="t" rotWithShape="0">
                  <a:prstClr val="black">
                    <a:alpha val="40000"/>
                  </a:prstClr>
                </a:outerShdw>
              </a:effectLst>
              <a:latin typeface="Arial" panose="020B0604020202020204" pitchFamily="34" charset="0"/>
              <a:ea typeface="Microsoft YaHei" panose="020B0503020204020204" pitchFamily="34" charset="-122"/>
              <a:cs typeface="Arial" panose="020B0604020202020204" pitchFamily="34" charset="0"/>
            </a:endParaRPr>
          </a:p>
        </p:txBody>
      </p:sp>
      <p:cxnSp>
        <p:nvCxnSpPr>
          <p:cNvPr id="27" name="直线连接符 26">
            <a:extLst>
              <a:ext uri="{FF2B5EF4-FFF2-40B4-BE49-F238E27FC236}">
                <a16:creationId xmlns:a16="http://schemas.microsoft.com/office/drawing/2014/main" id="{CF6F5025-52DE-844A-8B12-050285F53236}"/>
              </a:ext>
            </a:extLst>
          </p:cNvPr>
          <p:cNvCxnSpPr/>
          <p:nvPr/>
        </p:nvCxnSpPr>
        <p:spPr>
          <a:xfrm>
            <a:off x="839416" y="124472"/>
            <a:ext cx="0" cy="4188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8" name="文本框 27">
            <a:extLst>
              <a:ext uri="{FF2B5EF4-FFF2-40B4-BE49-F238E27FC236}">
                <a16:creationId xmlns:a16="http://schemas.microsoft.com/office/drawing/2014/main" id="{B572B192-1A8B-0944-BC5E-3183B0CBCBA6}"/>
              </a:ext>
            </a:extLst>
          </p:cNvPr>
          <p:cNvSpPr txBox="1"/>
          <p:nvPr/>
        </p:nvSpPr>
        <p:spPr>
          <a:xfrm>
            <a:off x="1008331" y="124472"/>
            <a:ext cx="1223412" cy="461665"/>
          </a:xfrm>
          <a:prstGeom prst="rect">
            <a:avLst/>
          </a:prstGeom>
          <a:noFill/>
        </p:spPr>
        <p:txBody>
          <a:bodyPr wrap="none" rtlCol="0">
            <a:spAutoFit/>
          </a:bodyPr>
          <a:lstStyle/>
          <a:p>
            <a:r>
              <a:rPr kumimoji="1" lang="zh-CN" altLang="en-US" sz="2400" b="1" spc="300" dirty="0">
                <a:solidFill>
                  <a:schemeClr val="bg1"/>
                </a:solidFill>
                <a:effectLst>
                  <a:outerShdw blurRad="50800" dist="38100" dir="5400000" algn="t" rotWithShape="0">
                    <a:prstClr val="black">
                      <a:alpha val="40000"/>
                    </a:prstClr>
                  </a:outerShdw>
                </a:effectLst>
                <a:latin typeface="Arial" panose="020B0604020202020204" pitchFamily="34" charset="0"/>
                <a:ea typeface="Microsoft YaHei" panose="020B0503020204020204" pitchFamily="34" charset="-122"/>
                <a:cs typeface="Arial" panose="020B0604020202020204" pitchFamily="34" charset="0"/>
              </a:rPr>
              <a:t>贺靖超</a:t>
            </a:r>
          </a:p>
        </p:txBody>
      </p:sp>
      <p:sp>
        <p:nvSpPr>
          <p:cNvPr id="21" name="流程图: 延期 20">
            <a:extLst>
              <a:ext uri="{FF2B5EF4-FFF2-40B4-BE49-F238E27FC236}">
                <a16:creationId xmlns:a16="http://schemas.microsoft.com/office/drawing/2014/main" id="{CB696600-DA59-44AB-A023-45A0F6B582DB}"/>
              </a:ext>
            </a:extLst>
          </p:cNvPr>
          <p:cNvSpPr/>
          <p:nvPr/>
        </p:nvSpPr>
        <p:spPr>
          <a:xfrm flipH="1">
            <a:off x="11644604" y="5559031"/>
            <a:ext cx="544378" cy="524232"/>
          </a:xfrm>
          <a:prstGeom prst="flowChartDelay">
            <a:avLst/>
          </a:prstGeom>
          <a:solidFill>
            <a:srgbClr val="D217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24</a:t>
            </a:r>
            <a:endParaRPr lang="zh-CN" altLang="en-US" dirty="0"/>
          </a:p>
        </p:txBody>
      </p:sp>
      <p:pic>
        <p:nvPicPr>
          <p:cNvPr id="18" name="图片 17">
            <a:extLst>
              <a:ext uri="{FF2B5EF4-FFF2-40B4-BE49-F238E27FC236}">
                <a16:creationId xmlns:a16="http://schemas.microsoft.com/office/drawing/2014/main" id="{5D3AE7B9-8D24-4F6E-93EE-5F850A58D5A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55932" y="880853"/>
            <a:ext cx="8140699" cy="5418581"/>
          </a:xfrm>
          <a:prstGeom prst="rect">
            <a:avLst/>
          </a:prstGeom>
        </p:spPr>
      </p:pic>
      <p:sp>
        <p:nvSpPr>
          <p:cNvPr id="19" name="文本框 18">
            <a:extLst>
              <a:ext uri="{FF2B5EF4-FFF2-40B4-BE49-F238E27FC236}">
                <a16:creationId xmlns:a16="http://schemas.microsoft.com/office/drawing/2014/main" id="{CCA9B446-A275-489E-825B-CE80F7014452}"/>
              </a:ext>
            </a:extLst>
          </p:cNvPr>
          <p:cNvSpPr txBox="1"/>
          <p:nvPr/>
        </p:nvSpPr>
        <p:spPr>
          <a:xfrm>
            <a:off x="2032634" y="2627050"/>
            <a:ext cx="576064" cy="369332"/>
          </a:xfrm>
          <a:prstGeom prst="rect">
            <a:avLst/>
          </a:prstGeom>
          <a:noFill/>
        </p:spPr>
        <p:txBody>
          <a:bodyPr wrap="square" rtlCol="0">
            <a:spAutoFit/>
          </a:bodyPr>
          <a:lstStyle/>
          <a:p>
            <a:r>
              <a:rPr lang="en-US" altLang="zh-CN" dirty="0"/>
              <a:t>(w)</a:t>
            </a:r>
            <a:endParaRPr lang="zh-CN" altLang="en-US" dirty="0"/>
          </a:p>
        </p:txBody>
      </p:sp>
    </p:spTree>
    <p:extLst>
      <p:ext uri="{BB962C8B-B14F-4D97-AF65-F5344CB8AC3E}">
        <p14:creationId xmlns:p14="http://schemas.microsoft.com/office/powerpoint/2010/main" val="29563086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pSp>
        <p:nvGrpSpPr>
          <p:cNvPr id="36" name="组合 35">
            <a:extLst>
              <a:ext uri="{FF2B5EF4-FFF2-40B4-BE49-F238E27FC236}">
                <a16:creationId xmlns:a16="http://schemas.microsoft.com/office/drawing/2014/main" id="{6676BBF1-1D92-1B44-8093-E1365E54FF20}"/>
              </a:ext>
            </a:extLst>
          </p:cNvPr>
          <p:cNvGrpSpPr/>
          <p:nvPr/>
        </p:nvGrpSpPr>
        <p:grpSpPr>
          <a:xfrm>
            <a:off x="0" y="-1"/>
            <a:ext cx="12192000" cy="6858002"/>
            <a:chOff x="0" y="-1"/>
            <a:chExt cx="12192000" cy="6858002"/>
          </a:xfrm>
        </p:grpSpPr>
        <p:sp>
          <p:nvSpPr>
            <p:cNvPr id="37" name="矩形 36">
              <a:extLst>
                <a:ext uri="{FF2B5EF4-FFF2-40B4-BE49-F238E27FC236}">
                  <a16:creationId xmlns:a16="http://schemas.microsoft.com/office/drawing/2014/main" id="{61E76F94-C3F4-F642-BB49-D1E07503782A}"/>
                </a:ext>
              </a:extLst>
            </p:cNvPr>
            <p:cNvSpPr/>
            <p:nvPr/>
          </p:nvSpPr>
          <p:spPr>
            <a:xfrm>
              <a:off x="0" y="-1"/>
              <a:ext cx="12192000" cy="706266"/>
            </a:xfrm>
            <a:prstGeom prst="rect">
              <a:avLst/>
            </a:prstGeom>
            <a:gradFill>
              <a:gsLst>
                <a:gs pos="0">
                  <a:srgbClr val="C00000"/>
                </a:gs>
                <a:gs pos="100000">
                  <a:srgbClr val="C00000">
                    <a:lumMod val="94000"/>
                    <a:lumOff val="6000"/>
                    <a:alpha val="8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38" name="矩形 37">
              <a:extLst>
                <a:ext uri="{FF2B5EF4-FFF2-40B4-BE49-F238E27FC236}">
                  <a16:creationId xmlns:a16="http://schemas.microsoft.com/office/drawing/2014/main" id="{2BF7ACBA-7DD7-7542-B7DC-986595574361}"/>
                </a:ext>
              </a:extLst>
            </p:cNvPr>
            <p:cNvSpPr/>
            <p:nvPr/>
          </p:nvSpPr>
          <p:spPr>
            <a:xfrm>
              <a:off x="0" y="708047"/>
              <a:ext cx="12192000" cy="132378"/>
            </a:xfrm>
            <a:prstGeom prst="rect">
              <a:avLst/>
            </a:prstGeom>
            <a:gradFill>
              <a:gsLst>
                <a:gs pos="0">
                  <a:srgbClr val="C00000">
                    <a:alpha val="32000"/>
                  </a:srgbClr>
                </a:gs>
                <a:gs pos="100000">
                  <a:srgbClr val="C00000">
                    <a:lumMod val="94000"/>
                    <a:lumOff val="6000"/>
                    <a:alpha val="2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41" name="矩形 40">
              <a:extLst>
                <a:ext uri="{FF2B5EF4-FFF2-40B4-BE49-F238E27FC236}">
                  <a16:creationId xmlns:a16="http://schemas.microsoft.com/office/drawing/2014/main" id="{C02F7736-51A2-DA4F-B81D-39BFFC8C7467}"/>
                </a:ext>
              </a:extLst>
            </p:cNvPr>
            <p:cNvSpPr/>
            <p:nvPr/>
          </p:nvSpPr>
          <p:spPr>
            <a:xfrm>
              <a:off x="0" y="6453336"/>
              <a:ext cx="12192000" cy="404665"/>
            </a:xfrm>
            <a:prstGeom prst="rect">
              <a:avLst/>
            </a:prstGeom>
            <a:gradFill>
              <a:gsLst>
                <a:gs pos="0">
                  <a:srgbClr val="C00000"/>
                </a:gs>
                <a:gs pos="100000">
                  <a:srgbClr val="C00000">
                    <a:lumMod val="94000"/>
                    <a:lumOff val="6000"/>
                    <a:alpha val="8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grpSp>
      <p:grpSp>
        <p:nvGrpSpPr>
          <p:cNvPr id="42" name="组合 41">
            <a:extLst>
              <a:ext uri="{FF2B5EF4-FFF2-40B4-BE49-F238E27FC236}">
                <a16:creationId xmlns:a16="http://schemas.microsoft.com/office/drawing/2014/main" id="{A969C109-5C44-C641-861F-021C327BCF5B}"/>
              </a:ext>
            </a:extLst>
          </p:cNvPr>
          <p:cNvGrpSpPr/>
          <p:nvPr/>
        </p:nvGrpSpPr>
        <p:grpSpPr>
          <a:xfrm>
            <a:off x="133400" y="140547"/>
            <a:ext cx="11901234" cy="6795389"/>
            <a:chOff x="133400" y="140547"/>
            <a:chExt cx="11901234" cy="6795389"/>
          </a:xfrm>
        </p:grpSpPr>
        <p:pic>
          <p:nvPicPr>
            <p:cNvPr id="43" name="图片 42">
              <a:extLst>
                <a:ext uri="{FF2B5EF4-FFF2-40B4-BE49-F238E27FC236}">
                  <a16:creationId xmlns:a16="http://schemas.microsoft.com/office/drawing/2014/main" id="{6FFD46D5-7C38-9943-83BF-3F9323DE26C4}"/>
                </a:ext>
              </a:extLst>
            </p:cNvPr>
            <p:cNvPicPr>
              <a:picLocks noChangeAspect="1"/>
            </p:cNvPicPr>
            <p:nvPr/>
          </p:nvPicPr>
          <p:blipFill>
            <a:blip r:embed="rId4" cstate="screen">
              <a:alphaModFix amt="70000"/>
              <a:extLst>
                <a:ext uri="{28A0092B-C50C-407E-A947-70E740481C1C}">
                  <a14:useLocalDpi xmlns:a14="http://schemas.microsoft.com/office/drawing/2010/main"/>
                </a:ext>
              </a:extLst>
            </a:blip>
            <a:stretch>
              <a:fillRect/>
            </a:stretch>
          </p:blipFill>
          <p:spPr>
            <a:xfrm>
              <a:off x="9840416" y="140547"/>
              <a:ext cx="2031325" cy="403124"/>
            </a:xfrm>
            <a:prstGeom prst="rect">
              <a:avLst/>
            </a:prstGeom>
          </p:spPr>
        </p:pic>
        <p:pic>
          <p:nvPicPr>
            <p:cNvPr id="44" name="图片 43">
              <a:extLst>
                <a:ext uri="{FF2B5EF4-FFF2-40B4-BE49-F238E27FC236}">
                  <a16:creationId xmlns:a16="http://schemas.microsoft.com/office/drawing/2014/main" id="{ADFE7705-E166-F045-ADA4-1F93759F34C8}"/>
                </a:ext>
              </a:extLst>
            </p:cNvPr>
            <p:cNvPicPr>
              <a:picLocks noChangeAspect="1"/>
            </p:cNvPicPr>
            <p:nvPr/>
          </p:nvPicPr>
          <p:blipFill>
            <a:blip r:embed="rId5" cstate="screen">
              <a:alphaModFix amt="50000"/>
              <a:extLst>
                <a:ext uri="{28A0092B-C50C-407E-A947-70E740481C1C}">
                  <a14:useLocalDpi xmlns:a14="http://schemas.microsoft.com/office/drawing/2010/main"/>
                </a:ext>
              </a:extLst>
            </a:blip>
            <a:stretch>
              <a:fillRect/>
            </a:stretch>
          </p:blipFill>
          <p:spPr>
            <a:xfrm>
              <a:off x="8996245" y="6572902"/>
              <a:ext cx="3038389" cy="185483"/>
            </a:xfrm>
            <a:prstGeom prst="rect">
              <a:avLst/>
            </a:prstGeom>
          </p:spPr>
        </p:pic>
        <p:pic>
          <p:nvPicPr>
            <p:cNvPr id="45" name="图片 44" descr="图片包含 游戏机, 画, 钟表&#10;&#10;描述已自动生成">
              <a:extLst>
                <a:ext uri="{FF2B5EF4-FFF2-40B4-BE49-F238E27FC236}">
                  <a16:creationId xmlns:a16="http://schemas.microsoft.com/office/drawing/2014/main" id="{B6859F38-FEFF-0842-B233-62E1073AFDA4}"/>
                </a:ext>
              </a:extLst>
            </p:cNvPr>
            <p:cNvPicPr>
              <a:picLocks noChangeAspect="1"/>
            </p:cNvPicPr>
            <p:nvPr/>
          </p:nvPicPr>
          <p:blipFill>
            <a:blip r:embed="rId6"/>
            <a:stretch>
              <a:fillRect/>
            </a:stretch>
          </p:blipFill>
          <p:spPr>
            <a:xfrm>
              <a:off x="133400" y="6453336"/>
              <a:ext cx="2362200" cy="482600"/>
            </a:xfrm>
            <a:prstGeom prst="rect">
              <a:avLst/>
            </a:prstGeom>
          </p:spPr>
        </p:pic>
      </p:grpSp>
      <p:sp>
        <p:nvSpPr>
          <p:cNvPr id="26" name="文本框 25">
            <a:extLst>
              <a:ext uri="{FF2B5EF4-FFF2-40B4-BE49-F238E27FC236}">
                <a16:creationId xmlns:a16="http://schemas.microsoft.com/office/drawing/2014/main" id="{82F18CD3-DE75-C848-9FBA-320AB9E7D598}"/>
              </a:ext>
            </a:extLst>
          </p:cNvPr>
          <p:cNvSpPr txBox="1"/>
          <p:nvPr/>
        </p:nvSpPr>
        <p:spPr>
          <a:xfrm>
            <a:off x="175107" y="116852"/>
            <a:ext cx="356188" cy="461665"/>
          </a:xfrm>
          <a:prstGeom prst="rect">
            <a:avLst/>
          </a:prstGeom>
          <a:noFill/>
        </p:spPr>
        <p:txBody>
          <a:bodyPr wrap="none" rtlCol="0">
            <a:spAutoFit/>
          </a:bodyPr>
          <a:lstStyle/>
          <a:p>
            <a:pPr algn="l"/>
            <a:r>
              <a:rPr kumimoji="1" lang="en-US" altLang="zh-CN" sz="2400" b="1" dirty="0">
                <a:solidFill>
                  <a:schemeClr val="bg1"/>
                </a:solidFill>
                <a:effectLst>
                  <a:outerShdw blurRad="50800" dist="38100" dir="5400000" algn="t" rotWithShape="0">
                    <a:prstClr val="black">
                      <a:alpha val="40000"/>
                    </a:prstClr>
                  </a:outerShdw>
                </a:effectLst>
                <a:latin typeface="Arial" panose="020B0604020202020204" pitchFamily="34" charset="0"/>
                <a:ea typeface="Microsoft YaHei" panose="020B0503020204020204" pitchFamily="34" charset="-122"/>
                <a:cs typeface="Arial" panose="020B0604020202020204" pitchFamily="34" charset="0"/>
              </a:rPr>
              <a:t>2</a:t>
            </a:r>
            <a:endParaRPr kumimoji="1" lang="zh-CN" altLang="en-US" sz="2400" b="1" dirty="0">
              <a:solidFill>
                <a:schemeClr val="bg1"/>
              </a:solidFill>
              <a:effectLst>
                <a:outerShdw blurRad="50800" dist="38100" dir="5400000" algn="t" rotWithShape="0">
                  <a:prstClr val="black">
                    <a:alpha val="40000"/>
                  </a:prstClr>
                </a:outerShdw>
              </a:effectLst>
              <a:latin typeface="Arial" panose="020B0604020202020204" pitchFamily="34" charset="0"/>
              <a:ea typeface="Microsoft YaHei" panose="020B0503020204020204" pitchFamily="34" charset="-122"/>
              <a:cs typeface="Arial" panose="020B0604020202020204" pitchFamily="34" charset="0"/>
            </a:endParaRPr>
          </a:p>
        </p:txBody>
      </p:sp>
      <p:cxnSp>
        <p:nvCxnSpPr>
          <p:cNvPr id="27" name="直线连接符 26">
            <a:extLst>
              <a:ext uri="{FF2B5EF4-FFF2-40B4-BE49-F238E27FC236}">
                <a16:creationId xmlns:a16="http://schemas.microsoft.com/office/drawing/2014/main" id="{CF6F5025-52DE-844A-8B12-050285F53236}"/>
              </a:ext>
            </a:extLst>
          </p:cNvPr>
          <p:cNvCxnSpPr/>
          <p:nvPr/>
        </p:nvCxnSpPr>
        <p:spPr>
          <a:xfrm>
            <a:off x="839416" y="124472"/>
            <a:ext cx="0" cy="4188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8" name="文本框 27">
            <a:extLst>
              <a:ext uri="{FF2B5EF4-FFF2-40B4-BE49-F238E27FC236}">
                <a16:creationId xmlns:a16="http://schemas.microsoft.com/office/drawing/2014/main" id="{B572B192-1A8B-0944-BC5E-3183B0CBCBA6}"/>
              </a:ext>
            </a:extLst>
          </p:cNvPr>
          <p:cNvSpPr txBox="1"/>
          <p:nvPr/>
        </p:nvSpPr>
        <p:spPr>
          <a:xfrm>
            <a:off x="1008331" y="124472"/>
            <a:ext cx="1223412" cy="461665"/>
          </a:xfrm>
          <a:prstGeom prst="rect">
            <a:avLst/>
          </a:prstGeom>
          <a:noFill/>
        </p:spPr>
        <p:txBody>
          <a:bodyPr wrap="none" rtlCol="0">
            <a:spAutoFit/>
          </a:bodyPr>
          <a:lstStyle/>
          <a:p>
            <a:r>
              <a:rPr kumimoji="1" lang="zh-CN" altLang="en-US" sz="2400" b="1" spc="300" dirty="0">
                <a:solidFill>
                  <a:schemeClr val="bg1"/>
                </a:solidFill>
                <a:effectLst>
                  <a:outerShdw blurRad="50800" dist="38100" dir="5400000" algn="t" rotWithShape="0">
                    <a:prstClr val="black">
                      <a:alpha val="40000"/>
                    </a:prstClr>
                  </a:outerShdw>
                </a:effectLst>
                <a:latin typeface="Arial" panose="020B0604020202020204" pitchFamily="34" charset="0"/>
                <a:ea typeface="Microsoft YaHei" panose="020B0503020204020204" pitchFamily="34" charset="-122"/>
                <a:cs typeface="Arial" panose="020B0604020202020204" pitchFamily="34" charset="0"/>
              </a:rPr>
              <a:t>陈子衍</a:t>
            </a:r>
          </a:p>
        </p:txBody>
      </p:sp>
      <p:sp>
        <p:nvSpPr>
          <p:cNvPr id="21" name="流程图: 延期 20">
            <a:extLst>
              <a:ext uri="{FF2B5EF4-FFF2-40B4-BE49-F238E27FC236}">
                <a16:creationId xmlns:a16="http://schemas.microsoft.com/office/drawing/2014/main" id="{CB696600-DA59-44AB-A023-45A0F6B582DB}"/>
              </a:ext>
            </a:extLst>
          </p:cNvPr>
          <p:cNvSpPr/>
          <p:nvPr/>
        </p:nvSpPr>
        <p:spPr>
          <a:xfrm flipH="1">
            <a:off x="11644604" y="5559031"/>
            <a:ext cx="544378" cy="524232"/>
          </a:xfrm>
          <a:prstGeom prst="flowChartDelay">
            <a:avLst/>
          </a:prstGeom>
          <a:solidFill>
            <a:srgbClr val="D217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25</a:t>
            </a:r>
            <a:endParaRPr lang="zh-CN" altLang="en-US" dirty="0"/>
          </a:p>
        </p:txBody>
      </p:sp>
      <p:sp>
        <p:nvSpPr>
          <p:cNvPr id="16" name="文本框 1">
            <a:extLst>
              <a:ext uri="{FF2B5EF4-FFF2-40B4-BE49-F238E27FC236}">
                <a16:creationId xmlns:a16="http://schemas.microsoft.com/office/drawing/2014/main" id="{8B07628A-9C97-4334-8A68-7F61F2C1769B}"/>
              </a:ext>
            </a:extLst>
          </p:cNvPr>
          <p:cNvSpPr txBox="1">
            <a:spLocks noChangeArrowheads="1"/>
          </p:cNvSpPr>
          <p:nvPr/>
        </p:nvSpPr>
        <p:spPr bwMode="auto">
          <a:xfrm>
            <a:off x="1819763" y="1940258"/>
            <a:ext cx="165576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9pPr>
          </a:lstStyle>
          <a:p>
            <a:pPr>
              <a:lnSpc>
                <a:spcPct val="100000"/>
              </a:lnSpc>
              <a:spcBef>
                <a:spcPct val="0"/>
              </a:spcBef>
              <a:buFontTx/>
              <a:buNone/>
            </a:pPr>
            <a:r>
              <a:rPr lang="zh-CN" altLang="en-US" sz="1400" dirty="0">
                <a:latin typeface="微软雅黑" panose="020B0503020204020204" pitchFamily="34" charset="-122"/>
                <a:ea typeface="微软雅黑" panose="020B0503020204020204" pitchFamily="34" charset="-122"/>
              </a:rPr>
              <a:t>每一跳时延：</a:t>
            </a:r>
          </a:p>
        </p:txBody>
      </p:sp>
      <p:pic>
        <p:nvPicPr>
          <p:cNvPr id="17" name="图片 2">
            <a:extLst>
              <a:ext uri="{FF2B5EF4-FFF2-40B4-BE49-F238E27FC236}">
                <a16:creationId xmlns:a16="http://schemas.microsoft.com/office/drawing/2014/main" id="{D8A09EAB-4134-40D6-90CF-A397BD8615E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26162" y="1859147"/>
            <a:ext cx="3240087" cy="439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文本框 3">
            <a:extLst>
              <a:ext uri="{FF2B5EF4-FFF2-40B4-BE49-F238E27FC236}">
                <a16:creationId xmlns:a16="http://schemas.microsoft.com/office/drawing/2014/main" id="{B7DADF07-CB38-4598-9087-4F23E8F2D5D9}"/>
              </a:ext>
            </a:extLst>
          </p:cNvPr>
          <p:cNvSpPr txBox="1">
            <a:spLocks noChangeArrowheads="1"/>
          </p:cNvSpPr>
          <p:nvPr/>
        </p:nvSpPr>
        <p:spPr bwMode="auto">
          <a:xfrm>
            <a:off x="1848188" y="2486375"/>
            <a:ext cx="3095625"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9pPr>
          </a:lstStyle>
          <a:p>
            <a:pPr>
              <a:lnSpc>
                <a:spcPct val="100000"/>
              </a:lnSpc>
              <a:spcBef>
                <a:spcPct val="0"/>
              </a:spcBef>
              <a:buFontTx/>
              <a:buNone/>
            </a:pPr>
            <a:r>
              <a:rPr lang="zh-CN" altLang="en-US" sz="1400" dirty="0">
                <a:latin typeface="微软雅黑" panose="020B0503020204020204" pitchFamily="34" charset="-122"/>
                <a:ea typeface="微软雅黑" panose="020B0503020204020204" pitchFamily="34" charset="-122"/>
              </a:rPr>
              <a:t>总时延（服务完成时间）：</a:t>
            </a:r>
          </a:p>
        </p:txBody>
      </p:sp>
      <p:pic>
        <p:nvPicPr>
          <p:cNvPr id="22" name="图片 21">
            <a:extLst>
              <a:ext uri="{FF2B5EF4-FFF2-40B4-BE49-F238E27FC236}">
                <a16:creationId xmlns:a16="http://schemas.microsoft.com/office/drawing/2014/main" id="{DD7A78C7-9B4C-4450-82BE-A4EECE1679C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057988" y="2368900"/>
            <a:ext cx="1376363"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图片 17">
            <a:extLst>
              <a:ext uri="{FF2B5EF4-FFF2-40B4-BE49-F238E27FC236}">
                <a16:creationId xmlns:a16="http://schemas.microsoft.com/office/drawing/2014/main" id="{F35EC7D2-FAEF-466C-8E6F-841EA13F564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142001" y="2983262"/>
            <a:ext cx="1495425" cy="1090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文本框 19">
            <a:extLst>
              <a:ext uri="{FF2B5EF4-FFF2-40B4-BE49-F238E27FC236}">
                <a16:creationId xmlns:a16="http://schemas.microsoft.com/office/drawing/2014/main" id="{8D1572AA-902B-4EFB-A230-9358C59D641A}"/>
              </a:ext>
            </a:extLst>
          </p:cNvPr>
          <p:cNvSpPr txBox="1">
            <a:spLocks noChangeArrowheads="1"/>
          </p:cNvSpPr>
          <p:nvPr/>
        </p:nvSpPr>
        <p:spPr bwMode="auto">
          <a:xfrm>
            <a:off x="1849776" y="3094387"/>
            <a:ext cx="12541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9pPr>
          </a:lstStyle>
          <a:p>
            <a:pPr>
              <a:lnSpc>
                <a:spcPct val="100000"/>
              </a:lnSpc>
              <a:spcBef>
                <a:spcPct val="0"/>
              </a:spcBef>
              <a:buFontTx/>
              <a:buNone/>
            </a:pPr>
            <a:r>
              <a:rPr lang="zh-CN" altLang="en-US" sz="1400" dirty="0">
                <a:latin typeface="微软雅黑" panose="020B0503020204020204" pitchFamily="34" charset="-122"/>
                <a:ea typeface="微软雅黑" panose="020B0503020204020204" pitchFamily="34" charset="-122"/>
              </a:rPr>
              <a:t>时延容忍度：</a:t>
            </a:r>
          </a:p>
        </p:txBody>
      </p:sp>
      <p:sp>
        <p:nvSpPr>
          <p:cNvPr id="25" name="文本框 20">
            <a:extLst>
              <a:ext uri="{FF2B5EF4-FFF2-40B4-BE49-F238E27FC236}">
                <a16:creationId xmlns:a16="http://schemas.microsoft.com/office/drawing/2014/main" id="{7EDCF9B5-0770-4079-A631-B5B988E36AFD}"/>
              </a:ext>
            </a:extLst>
          </p:cNvPr>
          <p:cNvSpPr txBox="1">
            <a:spLocks noChangeArrowheads="1"/>
          </p:cNvSpPr>
          <p:nvPr/>
        </p:nvSpPr>
        <p:spPr bwMode="auto">
          <a:xfrm>
            <a:off x="1849776" y="3642075"/>
            <a:ext cx="1447800"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9pPr>
          </a:lstStyle>
          <a:p>
            <a:pPr>
              <a:lnSpc>
                <a:spcPct val="100000"/>
              </a:lnSpc>
              <a:spcBef>
                <a:spcPct val="0"/>
              </a:spcBef>
              <a:buFontTx/>
              <a:buNone/>
            </a:pPr>
            <a:r>
              <a:rPr lang="zh-CN" altLang="en-US" sz="1400" dirty="0">
                <a:latin typeface="微软雅黑" panose="020B0503020204020204" pitchFamily="34" charset="-122"/>
                <a:ea typeface="微软雅黑" panose="020B0503020204020204" pitchFamily="34" charset="-122"/>
                <a:cs typeface="Times New Roman" panose="02020603050405020304" pitchFamily="18" charset="0"/>
              </a:rPr>
              <a:t>时延收益：</a:t>
            </a:r>
            <a:endParaRPr lang="zh-CN" altLang="en-US" sz="1400" dirty="0">
              <a:latin typeface="Arial" panose="020B0604020202020204" pitchFamily="34" charset="0"/>
              <a:ea typeface="宋体" panose="02010600030101010101" pitchFamily="2" charset="-122"/>
              <a:cs typeface="Times New Roman" panose="02020603050405020304" pitchFamily="18" charset="0"/>
            </a:endParaRPr>
          </a:p>
        </p:txBody>
      </p:sp>
      <p:pic>
        <p:nvPicPr>
          <p:cNvPr id="29" name="图片 26">
            <a:extLst>
              <a:ext uri="{FF2B5EF4-FFF2-40B4-BE49-F238E27FC236}">
                <a16:creationId xmlns:a16="http://schemas.microsoft.com/office/drawing/2014/main" id="{1E916543-E456-4425-A8B6-2566B377E46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704109" y="3600410"/>
            <a:ext cx="1920875"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 name="图片 28">
            <a:extLst>
              <a:ext uri="{FF2B5EF4-FFF2-40B4-BE49-F238E27FC236}">
                <a16:creationId xmlns:a16="http://schemas.microsoft.com/office/drawing/2014/main" id="{A1EEDCEB-F19F-4B07-B724-303B5FBB56A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682689" y="2323196"/>
            <a:ext cx="1052513" cy="617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 name="图片 45060">
            <a:extLst>
              <a:ext uri="{FF2B5EF4-FFF2-40B4-BE49-F238E27FC236}">
                <a16:creationId xmlns:a16="http://schemas.microsoft.com/office/drawing/2014/main" id="{2F4636E3-0A84-48D1-8C4A-E41260331CFA}"/>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792113" y="4349860"/>
            <a:ext cx="1162050" cy="395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文本框 45061">
            <a:extLst>
              <a:ext uri="{FF2B5EF4-FFF2-40B4-BE49-F238E27FC236}">
                <a16:creationId xmlns:a16="http://schemas.microsoft.com/office/drawing/2014/main" id="{33897150-5641-4BEB-B793-2F08B4400DC8}"/>
              </a:ext>
            </a:extLst>
          </p:cNvPr>
          <p:cNvSpPr txBox="1">
            <a:spLocks noChangeArrowheads="1"/>
          </p:cNvSpPr>
          <p:nvPr/>
        </p:nvSpPr>
        <p:spPr bwMode="auto">
          <a:xfrm>
            <a:off x="6382821" y="1970406"/>
            <a:ext cx="113188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9pPr>
          </a:lstStyle>
          <a:p>
            <a:pPr>
              <a:lnSpc>
                <a:spcPct val="100000"/>
              </a:lnSpc>
              <a:spcBef>
                <a:spcPct val="0"/>
              </a:spcBef>
              <a:buFontTx/>
              <a:buNone/>
            </a:pPr>
            <a:r>
              <a:rPr lang="zh-CN" altLang="en-US" sz="1400" dirty="0">
                <a:latin typeface="微软雅黑" panose="020B0503020204020204" pitchFamily="34" charset="-122"/>
                <a:ea typeface="微软雅黑" panose="020B0503020204020204" pitchFamily="34" charset="-122"/>
              </a:rPr>
              <a:t>移动成本：</a:t>
            </a:r>
          </a:p>
        </p:txBody>
      </p:sp>
      <p:sp>
        <p:nvSpPr>
          <p:cNvPr id="33" name="文本框 40">
            <a:extLst>
              <a:ext uri="{FF2B5EF4-FFF2-40B4-BE49-F238E27FC236}">
                <a16:creationId xmlns:a16="http://schemas.microsoft.com/office/drawing/2014/main" id="{8E06A0D9-0819-4410-B182-4BD916BBF6A3}"/>
              </a:ext>
            </a:extLst>
          </p:cNvPr>
          <p:cNvSpPr txBox="1">
            <a:spLocks noChangeArrowheads="1"/>
          </p:cNvSpPr>
          <p:nvPr/>
        </p:nvSpPr>
        <p:spPr bwMode="auto">
          <a:xfrm>
            <a:off x="6372196" y="3759243"/>
            <a:ext cx="15367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9pPr>
          </a:lstStyle>
          <a:p>
            <a:pPr>
              <a:lnSpc>
                <a:spcPct val="100000"/>
              </a:lnSpc>
              <a:spcBef>
                <a:spcPct val="0"/>
              </a:spcBef>
              <a:buFontTx/>
              <a:buNone/>
            </a:pPr>
            <a:r>
              <a:rPr lang="zh-CN" altLang="en-US" sz="1400" dirty="0">
                <a:latin typeface="微软雅黑" panose="020B0503020204020204" pitchFamily="34" charset="-122"/>
                <a:ea typeface="微软雅黑" panose="020B0503020204020204" pitchFamily="34" charset="-122"/>
              </a:rPr>
              <a:t>发射功率成本：</a:t>
            </a:r>
          </a:p>
        </p:txBody>
      </p:sp>
      <p:sp>
        <p:nvSpPr>
          <p:cNvPr id="34" name="文本框 41">
            <a:extLst>
              <a:ext uri="{FF2B5EF4-FFF2-40B4-BE49-F238E27FC236}">
                <a16:creationId xmlns:a16="http://schemas.microsoft.com/office/drawing/2014/main" id="{3739621F-6D9F-45FD-AC00-9B2657FD7594}"/>
              </a:ext>
            </a:extLst>
          </p:cNvPr>
          <p:cNvSpPr txBox="1">
            <a:spLocks noChangeArrowheads="1"/>
          </p:cNvSpPr>
          <p:nvPr/>
        </p:nvSpPr>
        <p:spPr bwMode="auto">
          <a:xfrm>
            <a:off x="6382821" y="4792538"/>
            <a:ext cx="10699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9pPr>
          </a:lstStyle>
          <a:p>
            <a:pPr>
              <a:lnSpc>
                <a:spcPct val="100000"/>
              </a:lnSpc>
              <a:spcBef>
                <a:spcPct val="0"/>
              </a:spcBef>
              <a:buFontTx/>
              <a:buNone/>
            </a:pPr>
            <a:r>
              <a:rPr lang="zh-CN" altLang="en-US" sz="1400" dirty="0">
                <a:latin typeface="微软雅黑" panose="020B0503020204020204" pitchFamily="34" charset="-122"/>
                <a:ea typeface="微软雅黑" panose="020B0503020204020204" pitchFamily="34" charset="-122"/>
              </a:rPr>
              <a:t>总成本：</a:t>
            </a:r>
          </a:p>
        </p:txBody>
      </p:sp>
      <p:sp>
        <p:nvSpPr>
          <p:cNvPr id="35" name="文本框 45063">
            <a:extLst>
              <a:ext uri="{FF2B5EF4-FFF2-40B4-BE49-F238E27FC236}">
                <a16:creationId xmlns:a16="http://schemas.microsoft.com/office/drawing/2014/main" id="{EFFB5D33-7745-4309-B906-4F166E1CB613}"/>
              </a:ext>
            </a:extLst>
          </p:cNvPr>
          <p:cNvSpPr txBox="1">
            <a:spLocks noChangeArrowheads="1"/>
          </p:cNvSpPr>
          <p:nvPr/>
        </p:nvSpPr>
        <p:spPr bwMode="auto">
          <a:xfrm>
            <a:off x="1890413" y="4397485"/>
            <a:ext cx="112871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9pPr>
          </a:lstStyle>
          <a:p>
            <a:pPr>
              <a:lnSpc>
                <a:spcPct val="100000"/>
              </a:lnSpc>
              <a:spcBef>
                <a:spcPct val="0"/>
              </a:spcBef>
              <a:buFontTx/>
              <a:buNone/>
            </a:pPr>
            <a:r>
              <a:rPr lang="zh-CN" altLang="en-US" sz="1400">
                <a:latin typeface="微软雅黑" panose="020B0503020204020204" pitchFamily="34" charset="-122"/>
                <a:ea typeface="微软雅黑" panose="020B0503020204020204" pitchFamily="34" charset="-122"/>
              </a:rPr>
              <a:t>净收益：</a:t>
            </a:r>
          </a:p>
        </p:txBody>
      </p:sp>
      <p:sp>
        <p:nvSpPr>
          <p:cNvPr id="39" name="文本框 5">
            <a:extLst>
              <a:ext uri="{FF2B5EF4-FFF2-40B4-BE49-F238E27FC236}">
                <a16:creationId xmlns:a16="http://schemas.microsoft.com/office/drawing/2014/main" id="{14A221D0-1176-4426-BA3C-CB6C63AA5583}"/>
              </a:ext>
            </a:extLst>
          </p:cNvPr>
          <p:cNvSpPr txBox="1">
            <a:spLocks noChangeArrowheads="1"/>
          </p:cNvSpPr>
          <p:nvPr/>
        </p:nvSpPr>
        <p:spPr bwMode="auto">
          <a:xfrm>
            <a:off x="7129799" y="2901182"/>
            <a:ext cx="2711871"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9pPr>
          </a:lstStyle>
          <a:p>
            <a:pPr>
              <a:lnSpc>
                <a:spcPct val="100000"/>
              </a:lnSpc>
              <a:spcBef>
                <a:spcPct val="0"/>
              </a:spcBef>
              <a:buFontTx/>
              <a:buNone/>
            </a:pPr>
            <a:r>
              <a:rPr lang="en-US" altLang="zh-CN" sz="1400" dirty="0">
                <a:latin typeface="微软雅黑" panose="020B0503020204020204" pitchFamily="34" charset="-122"/>
                <a:ea typeface="微软雅黑" panose="020B0503020204020204" pitchFamily="34" charset="-122"/>
              </a:rPr>
              <a:t>d</a:t>
            </a:r>
            <a:r>
              <a:rPr lang="zh-CN" altLang="en-US" sz="1400" dirty="0">
                <a:latin typeface="微软雅黑" panose="020B0503020204020204" pitchFamily="34" charset="-122"/>
                <a:ea typeface="微软雅黑" panose="020B0503020204020204" pitchFamily="34" charset="-122"/>
              </a:rPr>
              <a:t>为所有</a:t>
            </a:r>
            <a:r>
              <a:rPr lang="en-US" altLang="zh-CN" sz="1400" dirty="0">
                <a:latin typeface="微软雅黑" panose="020B0503020204020204" pitchFamily="34" charset="-122"/>
                <a:ea typeface="微软雅黑" panose="020B0503020204020204" pitchFamily="34" charset="-122"/>
              </a:rPr>
              <a:t>UAV</a:t>
            </a:r>
            <a:r>
              <a:rPr lang="zh-CN" altLang="en-US" sz="1400" dirty="0">
                <a:latin typeface="微软雅黑" panose="020B0503020204020204" pitchFamily="34" charset="-122"/>
                <a:ea typeface="微软雅黑" panose="020B0503020204020204" pitchFamily="34" charset="-122"/>
              </a:rPr>
              <a:t>移动距离之和，</a:t>
            </a:r>
            <a:r>
              <a:rPr lang="en-US" altLang="zh-CN" sz="1400" dirty="0">
                <a:latin typeface="微软雅黑" panose="020B0503020204020204" pitchFamily="34" charset="-122"/>
                <a:ea typeface="微软雅黑" panose="020B0503020204020204" pitchFamily="34" charset="-122"/>
              </a:rPr>
              <a:t>q</a:t>
            </a:r>
            <a:r>
              <a:rPr lang="zh-CN" altLang="en-US" sz="1400" dirty="0">
                <a:latin typeface="微软雅黑" panose="020B0503020204020204" pitchFamily="34" charset="-122"/>
                <a:ea typeface="微软雅黑" panose="020B0503020204020204" pitchFamily="34" charset="-122"/>
              </a:rPr>
              <a:t>为单个</a:t>
            </a:r>
            <a:r>
              <a:rPr lang="en-US" altLang="zh-CN" sz="1400" dirty="0">
                <a:latin typeface="微软雅黑" panose="020B0503020204020204" pitchFamily="34" charset="-122"/>
                <a:ea typeface="微软雅黑" panose="020B0503020204020204" pitchFamily="34" charset="-122"/>
              </a:rPr>
              <a:t>UAV</a:t>
            </a:r>
            <a:r>
              <a:rPr lang="zh-CN" altLang="en-US" sz="1400" dirty="0">
                <a:latin typeface="微软雅黑" panose="020B0503020204020204" pitchFamily="34" charset="-122"/>
                <a:ea typeface="微软雅黑" panose="020B0503020204020204" pitchFamily="34" charset="-122"/>
              </a:rPr>
              <a:t>移动单位距离的成本，</a:t>
            </a:r>
            <a:r>
              <a:rPr lang="en-US" altLang="zh-CN" sz="1400" dirty="0">
                <a:latin typeface="微软雅黑" panose="020B0503020204020204" pitchFamily="34" charset="-122"/>
                <a:ea typeface="微软雅黑" panose="020B0503020204020204" pitchFamily="34" charset="-122"/>
              </a:rPr>
              <a:t>S</a:t>
            </a:r>
            <a:r>
              <a:rPr lang="zh-CN" altLang="en-US" sz="1400" dirty="0">
                <a:latin typeface="微软雅黑" panose="020B0503020204020204" pitchFamily="34" charset="-122"/>
                <a:ea typeface="微软雅黑" panose="020B0503020204020204" pitchFamily="34" charset="-122"/>
              </a:rPr>
              <a:t>为</a:t>
            </a:r>
            <a:r>
              <a:rPr lang="en-US" altLang="zh-CN" sz="1400" dirty="0">
                <a:latin typeface="微软雅黑" panose="020B0503020204020204" pitchFamily="34" charset="-122"/>
                <a:ea typeface="微软雅黑" panose="020B0503020204020204" pitchFamily="34" charset="-122"/>
              </a:rPr>
              <a:t>UAV</a:t>
            </a:r>
            <a:r>
              <a:rPr lang="zh-CN" altLang="en-US" sz="1400" dirty="0">
                <a:latin typeface="微软雅黑" panose="020B0503020204020204" pitchFamily="34" charset="-122"/>
                <a:ea typeface="微软雅黑" panose="020B0503020204020204" pitchFamily="34" charset="-122"/>
              </a:rPr>
              <a:t>移动的步数</a:t>
            </a:r>
          </a:p>
        </p:txBody>
      </p:sp>
      <p:pic>
        <p:nvPicPr>
          <p:cNvPr id="40" name="图片 39">
            <a:extLst>
              <a:ext uri="{FF2B5EF4-FFF2-40B4-BE49-F238E27FC236}">
                <a16:creationId xmlns:a16="http://schemas.microsoft.com/office/drawing/2014/main" id="{BBF6CB71-257C-44AE-9F4E-DB7748852452}"/>
              </a:ext>
            </a:extLst>
          </p:cNvPr>
          <p:cNvPicPr>
            <a:picLocks noChangeAspect="1"/>
          </p:cNvPicPr>
          <p:nvPr/>
        </p:nvPicPr>
        <p:blipFill>
          <a:blip r:embed="rId13"/>
          <a:stretch>
            <a:fillRect/>
          </a:stretch>
        </p:blipFill>
        <p:spPr>
          <a:xfrm>
            <a:off x="7333849" y="4216511"/>
            <a:ext cx="1072572" cy="503841"/>
          </a:xfrm>
          <a:prstGeom prst="rect">
            <a:avLst/>
          </a:prstGeom>
        </p:spPr>
      </p:pic>
      <p:pic>
        <p:nvPicPr>
          <p:cNvPr id="46" name="图片 45">
            <a:extLst>
              <a:ext uri="{FF2B5EF4-FFF2-40B4-BE49-F238E27FC236}">
                <a16:creationId xmlns:a16="http://schemas.microsoft.com/office/drawing/2014/main" id="{A7ABF764-2123-4FDB-B78A-949F9E2745D1}"/>
              </a:ext>
            </a:extLst>
          </p:cNvPr>
          <p:cNvPicPr>
            <a:picLocks noChangeAspect="1"/>
          </p:cNvPicPr>
          <p:nvPr/>
        </p:nvPicPr>
        <p:blipFill>
          <a:blip r:embed="rId14"/>
          <a:stretch>
            <a:fillRect/>
          </a:stretch>
        </p:blipFill>
        <p:spPr>
          <a:xfrm>
            <a:off x="7165336" y="4741480"/>
            <a:ext cx="2818266" cy="349128"/>
          </a:xfrm>
          <a:prstGeom prst="rect">
            <a:avLst/>
          </a:prstGeom>
        </p:spPr>
      </p:pic>
      <p:pic>
        <p:nvPicPr>
          <p:cNvPr id="47" name="图片 46">
            <a:extLst>
              <a:ext uri="{FF2B5EF4-FFF2-40B4-BE49-F238E27FC236}">
                <a16:creationId xmlns:a16="http://schemas.microsoft.com/office/drawing/2014/main" id="{70F11302-EA42-4418-BEB3-63410D85D23D}"/>
              </a:ext>
            </a:extLst>
          </p:cNvPr>
          <p:cNvPicPr>
            <a:picLocks noChangeAspect="1"/>
          </p:cNvPicPr>
          <p:nvPr/>
        </p:nvPicPr>
        <p:blipFill>
          <a:blip r:embed="rId15"/>
          <a:stretch>
            <a:fillRect/>
          </a:stretch>
        </p:blipFill>
        <p:spPr>
          <a:xfrm>
            <a:off x="7414318" y="1928139"/>
            <a:ext cx="1023150" cy="390817"/>
          </a:xfrm>
          <a:prstGeom prst="rect">
            <a:avLst/>
          </a:prstGeom>
        </p:spPr>
      </p:pic>
      <p:sp>
        <p:nvSpPr>
          <p:cNvPr id="48" name="文本框 41">
            <a:extLst>
              <a:ext uri="{FF2B5EF4-FFF2-40B4-BE49-F238E27FC236}">
                <a16:creationId xmlns:a16="http://schemas.microsoft.com/office/drawing/2014/main" id="{C24A39E5-98CD-4F87-A6A7-5434F3206BB1}"/>
              </a:ext>
            </a:extLst>
          </p:cNvPr>
          <p:cNvSpPr txBox="1">
            <a:spLocks noChangeArrowheads="1"/>
          </p:cNvSpPr>
          <p:nvPr/>
        </p:nvSpPr>
        <p:spPr bwMode="auto">
          <a:xfrm>
            <a:off x="6382821" y="4322569"/>
            <a:ext cx="148731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9pPr>
          </a:lstStyle>
          <a:p>
            <a:pPr>
              <a:lnSpc>
                <a:spcPct val="100000"/>
              </a:lnSpc>
              <a:spcBef>
                <a:spcPct val="0"/>
              </a:spcBef>
              <a:buFontTx/>
              <a:buNone/>
            </a:pPr>
            <a:r>
              <a:rPr lang="zh-CN" altLang="en-US" sz="1400" dirty="0">
                <a:latin typeface="微软雅黑" panose="020B0503020204020204" pitchFamily="34" charset="-122"/>
                <a:ea typeface="微软雅黑" panose="020B0503020204020204" pitchFamily="34" charset="-122"/>
              </a:rPr>
              <a:t>计算成本：</a:t>
            </a:r>
          </a:p>
        </p:txBody>
      </p:sp>
      <p:pic>
        <p:nvPicPr>
          <p:cNvPr id="49" name="图片 48">
            <a:extLst>
              <a:ext uri="{FF2B5EF4-FFF2-40B4-BE49-F238E27FC236}">
                <a16:creationId xmlns:a16="http://schemas.microsoft.com/office/drawing/2014/main" id="{68E18D20-72E5-49D4-A045-0155FDF123E5}"/>
              </a:ext>
            </a:extLst>
          </p:cNvPr>
          <p:cNvPicPr>
            <a:picLocks noChangeAspect="1"/>
          </p:cNvPicPr>
          <p:nvPr/>
        </p:nvPicPr>
        <p:blipFill>
          <a:blip r:embed="rId16"/>
          <a:stretch>
            <a:fillRect/>
          </a:stretch>
        </p:blipFill>
        <p:spPr>
          <a:xfrm>
            <a:off x="7096464" y="2297322"/>
            <a:ext cx="1575039" cy="598959"/>
          </a:xfrm>
          <a:prstGeom prst="rect">
            <a:avLst/>
          </a:prstGeom>
        </p:spPr>
      </p:pic>
    </p:spTree>
    <p:extLst>
      <p:ext uri="{BB962C8B-B14F-4D97-AF65-F5344CB8AC3E}">
        <p14:creationId xmlns:p14="http://schemas.microsoft.com/office/powerpoint/2010/main" val="27248680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pSp>
        <p:nvGrpSpPr>
          <p:cNvPr id="36" name="组合 35">
            <a:extLst>
              <a:ext uri="{FF2B5EF4-FFF2-40B4-BE49-F238E27FC236}">
                <a16:creationId xmlns:a16="http://schemas.microsoft.com/office/drawing/2014/main" id="{6676BBF1-1D92-1B44-8093-E1365E54FF20}"/>
              </a:ext>
            </a:extLst>
          </p:cNvPr>
          <p:cNvGrpSpPr/>
          <p:nvPr/>
        </p:nvGrpSpPr>
        <p:grpSpPr>
          <a:xfrm>
            <a:off x="0" y="-1"/>
            <a:ext cx="12192000" cy="6858002"/>
            <a:chOff x="0" y="-1"/>
            <a:chExt cx="12192000" cy="6858002"/>
          </a:xfrm>
        </p:grpSpPr>
        <p:sp>
          <p:nvSpPr>
            <p:cNvPr id="37" name="矩形 36">
              <a:extLst>
                <a:ext uri="{FF2B5EF4-FFF2-40B4-BE49-F238E27FC236}">
                  <a16:creationId xmlns:a16="http://schemas.microsoft.com/office/drawing/2014/main" id="{61E76F94-C3F4-F642-BB49-D1E07503782A}"/>
                </a:ext>
              </a:extLst>
            </p:cNvPr>
            <p:cNvSpPr/>
            <p:nvPr/>
          </p:nvSpPr>
          <p:spPr>
            <a:xfrm>
              <a:off x="0" y="-1"/>
              <a:ext cx="12192000" cy="706266"/>
            </a:xfrm>
            <a:prstGeom prst="rect">
              <a:avLst/>
            </a:prstGeom>
            <a:gradFill>
              <a:gsLst>
                <a:gs pos="0">
                  <a:srgbClr val="C00000"/>
                </a:gs>
                <a:gs pos="100000">
                  <a:srgbClr val="C00000">
                    <a:lumMod val="94000"/>
                    <a:lumOff val="6000"/>
                    <a:alpha val="8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38" name="矩形 37">
              <a:extLst>
                <a:ext uri="{FF2B5EF4-FFF2-40B4-BE49-F238E27FC236}">
                  <a16:creationId xmlns:a16="http://schemas.microsoft.com/office/drawing/2014/main" id="{2BF7ACBA-7DD7-7542-B7DC-986595574361}"/>
                </a:ext>
              </a:extLst>
            </p:cNvPr>
            <p:cNvSpPr/>
            <p:nvPr/>
          </p:nvSpPr>
          <p:spPr>
            <a:xfrm>
              <a:off x="0" y="708047"/>
              <a:ext cx="12192000" cy="132378"/>
            </a:xfrm>
            <a:prstGeom prst="rect">
              <a:avLst/>
            </a:prstGeom>
            <a:gradFill>
              <a:gsLst>
                <a:gs pos="0">
                  <a:srgbClr val="C00000">
                    <a:alpha val="32000"/>
                  </a:srgbClr>
                </a:gs>
                <a:gs pos="100000">
                  <a:srgbClr val="C00000">
                    <a:lumMod val="94000"/>
                    <a:lumOff val="6000"/>
                    <a:alpha val="2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41" name="矩形 40">
              <a:extLst>
                <a:ext uri="{FF2B5EF4-FFF2-40B4-BE49-F238E27FC236}">
                  <a16:creationId xmlns:a16="http://schemas.microsoft.com/office/drawing/2014/main" id="{C02F7736-51A2-DA4F-B81D-39BFFC8C7467}"/>
                </a:ext>
              </a:extLst>
            </p:cNvPr>
            <p:cNvSpPr/>
            <p:nvPr/>
          </p:nvSpPr>
          <p:spPr>
            <a:xfrm>
              <a:off x="0" y="6453336"/>
              <a:ext cx="12192000" cy="404665"/>
            </a:xfrm>
            <a:prstGeom prst="rect">
              <a:avLst/>
            </a:prstGeom>
            <a:gradFill>
              <a:gsLst>
                <a:gs pos="0">
                  <a:srgbClr val="C00000"/>
                </a:gs>
                <a:gs pos="100000">
                  <a:srgbClr val="C00000">
                    <a:lumMod val="94000"/>
                    <a:lumOff val="6000"/>
                    <a:alpha val="8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grpSp>
      <p:grpSp>
        <p:nvGrpSpPr>
          <p:cNvPr id="42" name="组合 41">
            <a:extLst>
              <a:ext uri="{FF2B5EF4-FFF2-40B4-BE49-F238E27FC236}">
                <a16:creationId xmlns:a16="http://schemas.microsoft.com/office/drawing/2014/main" id="{A969C109-5C44-C641-861F-021C327BCF5B}"/>
              </a:ext>
            </a:extLst>
          </p:cNvPr>
          <p:cNvGrpSpPr/>
          <p:nvPr/>
        </p:nvGrpSpPr>
        <p:grpSpPr>
          <a:xfrm>
            <a:off x="133400" y="140547"/>
            <a:ext cx="11901234" cy="6795389"/>
            <a:chOff x="133400" y="140547"/>
            <a:chExt cx="11901234" cy="6795389"/>
          </a:xfrm>
        </p:grpSpPr>
        <p:pic>
          <p:nvPicPr>
            <p:cNvPr id="43" name="图片 42">
              <a:extLst>
                <a:ext uri="{FF2B5EF4-FFF2-40B4-BE49-F238E27FC236}">
                  <a16:creationId xmlns:a16="http://schemas.microsoft.com/office/drawing/2014/main" id="{6FFD46D5-7C38-9943-83BF-3F9323DE26C4}"/>
                </a:ext>
              </a:extLst>
            </p:cNvPr>
            <p:cNvPicPr>
              <a:picLocks noChangeAspect="1"/>
            </p:cNvPicPr>
            <p:nvPr/>
          </p:nvPicPr>
          <p:blipFill>
            <a:blip r:embed="rId4" cstate="screen">
              <a:alphaModFix amt="70000"/>
              <a:extLst>
                <a:ext uri="{28A0092B-C50C-407E-A947-70E740481C1C}">
                  <a14:useLocalDpi xmlns:a14="http://schemas.microsoft.com/office/drawing/2010/main"/>
                </a:ext>
              </a:extLst>
            </a:blip>
            <a:stretch>
              <a:fillRect/>
            </a:stretch>
          </p:blipFill>
          <p:spPr>
            <a:xfrm>
              <a:off x="9840416" y="140547"/>
              <a:ext cx="2031325" cy="403124"/>
            </a:xfrm>
            <a:prstGeom prst="rect">
              <a:avLst/>
            </a:prstGeom>
          </p:spPr>
        </p:pic>
        <p:pic>
          <p:nvPicPr>
            <p:cNvPr id="44" name="图片 43">
              <a:extLst>
                <a:ext uri="{FF2B5EF4-FFF2-40B4-BE49-F238E27FC236}">
                  <a16:creationId xmlns:a16="http://schemas.microsoft.com/office/drawing/2014/main" id="{ADFE7705-E166-F045-ADA4-1F93759F34C8}"/>
                </a:ext>
              </a:extLst>
            </p:cNvPr>
            <p:cNvPicPr>
              <a:picLocks noChangeAspect="1"/>
            </p:cNvPicPr>
            <p:nvPr/>
          </p:nvPicPr>
          <p:blipFill>
            <a:blip r:embed="rId5" cstate="screen">
              <a:alphaModFix amt="50000"/>
              <a:extLst>
                <a:ext uri="{28A0092B-C50C-407E-A947-70E740481C1C}">
                  <a14:useLocalDpi xmlns:a14="http://schemas.microsoft.com/office/drawing/2010/main"/>
                </a:ext>
              </a:extLst>
            </a:blip>
            <a:stretch>
              <a:fillRect/>
            </a:stretch>
          </p:blipFill>
          <p:spPr>
            <a:xfrm>
              <a:off x="8996245" y="6572902"/>
              <a:ext cx="3038389" cy="185483"/>
            </a:xfrm>
            <a:prstGeom prst="rect">
              <a:avLst/>
            </a:prstGeom>
          </p:spPr>
        </p:pic>
        <p:pic>
          <p:nvPicPr>
            <p:cNvPr id="45" name="图片 44" descr="图片包含 游戏机, 画, 钟表&#10;&#10;描述已自动生成">
              <a:extLst>
                <a:ext uri="{FF2B5EF4-FFF2-40B4-BE49-F238E27FC236}">
                  <a16:creationId xmlns:a16="http://schemas.microsoft.com/office/drawing/2014/main" id="{B6859F38-FEFF-0842-B233-62E1073AFDA4}"/>
                </a:ext>
              </a:extLst>
            </p:cNvPr>
            <p:cNvPicPr>
              <a:picLocks noChangeAspect="1"/>
            </p:cNvPicPr>
            <p:nvPr/>
          </p:nvPicPr>
          <p:blipFill>
            <a:blip r:embed="rId6"/>
            <a:stretch>
              <a:fillRect/>
            </a:stretch>
          </p:blipFill>
          <p:spPr>
            <a:xfrm>
              <a:off x="133400" y="6453336"/>
              <a:ext cx="2362200" cy="482600"/>
            </a:xfrm>
            <a:prstGeom prst="rect">
              <a:avLst/>
            </a:prstGeom>
          </p:spPr>
        </p:pic>
      </p:grpSp>
      <p:sp>
        <p:nvSpPr>
          <p:cNvPr id="26" name="文本框 25">
            <a:extLst>
              <a:ext uri="{FF2B5EF4-FFF2-40B4-BE49-F238E27FC236}">
                <a16:creationId xmlns:a16="http://schemas.microsoft.com/office/drawing/2014/main" id="{82F18CD3-DE75-C848-9FBA-320AB9E7D598}"/>
              </a:ext>
            </a:extLst>
          </p:cNvPr>
          <p:cNvSpPr txBox="1"/>
          <p:nvPr/>
        </p:nvSpPr>
        <p:spPr>
          <a:xfrm>
            <a:off x="175107" y="116852"/>
            <a:ext cx="356188" cy="461665"/>
          </a:xfrm>
          <a:prstGeom prst="rect">
            <a:avLst/>
          </a:prstGeom>
          <a:noFill/>
        </p:spPr>
        <p:txBody>
          <a:bodyPr wrap="none" rtlCol="0">
            <a:spAutoFit/>
          </a:bodyPr>
          <a:lstStyle/>
          <a:p>
            <a:pPr algn="l"/>
            <a:r>
              <a:rPr kumimoji="1" lang="en-US" altLang="zh-CN" sz="2400" b="1" dirty="0">
                <a:solidFill>
                  <a:schemeClr val="bg1"/>
                </a:solidFill>
                <a:effectLst>
                  <a:outerShdw blurRad="50800" dist="38100" dir="5400000" algn="t" rotWithShape="0">
                    <a:prstClr val="black">
                      <a:alpha val="40000"/>
                    </a:prstClr>
                  </a:outerShdw>
                </a:effectLst>
                <a:latin typeface="Arial" panose="020B0604020202020204" pitchFamily="34" charset="0"/>
                <a:ea typeface="Microsoft YaHei" panose="020B0503020204020204" pitchFamily="34" charset="-122"/>
                <a:cs typeface="Arial" panose="020B0604020202020204" pitchFamily="34" charset="0"/>
              </a:rPr>
              <a:t>2</a:t>
            </a:r>
            <a:endParaRPr kumimoji="1" lang="zh-CN" altLang="en-US" sz="2400" b="1" dirty="0">
              <a:solidFill>
                <a:schemeClr val="bg1"/>
              </a:solidFill>
              <a:effectLst>
                <a:outerShdw blurRad="50800" dist="38100" dir="5400000" algn="t" rotWithShape="0">
                  <a:prstClr val="black">
                    <a:alpha val="40000"/>
                  </a:prstClr>
                </a:outerShdw>
              </a:effectLst>
              <a:latin typeface="Arial" panose="020B0604020202020204" pitchFamily="34" charset="0"/>
              <a:ea typeface="Microsoft YaHei" panose="020B0503020204020204" pitchFamily="34" charset="-122"/>
              <a:cs typeface="Arial" panose="020B0604020202020204" pitchFamily="34" charset="0"/>
            </a:endParaRPr>
          </a:p>
        </p:txBody>
      </p:sp>
      <p:cxnSp>
        <p:nvCxnSpPr>
          <p:cNvPr id="27" name="直线连接符 26">
            <a:extLst>
              <a:ext uri="{FF2B5EF4-FFF2-40B4-BE49-F238E27FC236}">
                <a16:creationId xmlns:a16="http://schemas.microsoft.com/office/drawing/2014/main" id="{CF6F5025-52DE-844A-8B12-050285F53236}"/>
              </a:ext>
            </a:extLst>
          </p:cNvPr>
          <p:cNvCxnSpPr/>
          <p:nvPr/>
        </p:nvCxnSpPr>
        <p:spPr>
          <a:xfrm>
            <a:off x="839416" y="124472"/>
            <a:ext cx="0" cy="4188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8" name="文本框 27">
            <a:extLst>
              <a:ext uri="{FF2B5EF4-FFF2-40B4-BE49-F238E27FC236}">
                <a16:creationId xmlns:a16="http://schemas.microsoft.com/office/drawing/2014/main" id="{B572B192-1A8B-0944-BC5E-3183B0CBCBA6}"/>
              </a:ext>
            </a:extLst>
          </p:cNvPr>
          <p:cNvSpPr txBox="1"/>
          <p:nvPr/>
        </p:nvSpPr>
        <p:spPr>
          <a:xfrm>
            <a:off x="1008331" y="124472"/>
            <a:ext cx="1223412" cy="461665"/>
          </a:xfrm>
          <a:prstGeom prst="rect">
            <a:avLst/>
          </a:prstGeom>
          <a:noFill/>
        </p:spPr>
        <p:txBody>
          <a:bodyPr wrap="none" rtlCol="0">
            <a:spAutoFit/>
          </a:bodyPr>
          <a:lstStyle/>
          <a:p>
            <a:r>
              <a:rPr kumimoji="1" lang="zh-CN" altLang="en-US" sz="2400" b="1" spc="300" dirty="0">
                <a:solidFill>
                  <a:schemeClr val="bg1"/>
                </a:solidFill>
                <a:effectLst>
                  <a:outerShdw blurRad="50800" dist="38100" dir="5400000" algn="t" rotWithShape="0">
                    <a:prstClr val="black">
                      <a:alpha val="40000"/>
                    </a:prstClr>
                  </a:outerShdw>
                </a:effectLst>
                <a:latin typeface="Arial" panose="020B0604020202020204" pitchFamily="34" charset="0"/>
                <a:ea typeface="Microsoft YaHei" panose="020B0503020204020204" pitchFamily="34" charset="-122"/>
                <a:cs typeface="Arial" panose="020B0604020202020204" pitchFamily="34" charset="0"/>
              </a:rPr>
              <a:t>陈子衍</a:t>
            </a:r>
          </a:p>
        </p:txBody>
      </p:sp>
      <p:sp>
        <p:nvSpPr>
          <p:cNvPr id="21" name="流程图: 延期 20">
            <a:extLst>
              <a:ext uri="{FF2B5EF4-FFF2-40B4-BE49-F238E27FC236}">
                <a16:creationId xmlns:a16="http://schemas.microsoft.com/office/drawing/2014/main" id="{CB696600-DA59-44AB-A023-45A0F6B582DB}"/>
              </a:ext>
            </a:extLst>
          </p:cNvPr>
          <p:cNvSpPr/>
          <p:nvPr/>
        </p:nvSpPr>
        <p:spPr>
          <a:xfrm flipH="1">
            <a:off x="11644604" y="5559031"/>
            <a:ext cx="544378" cy="524232"/>
          </a:xfrm>
          <a:prstGeom prst="flowChartDelay">
            <a:avLst/>
          </a:prstGeom>
          <a:solidFill>
            <a:srgbClr val="D217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26</a:t>
            </a:r>
            <a:endParaRPr lang="zh-CN" altLang="en-US" dirty="0"/>
          </a:p>
        </p:txBody>
      </p:sp>
      <p:sp>
        <p:nvSpPr>
          <p:cNvPr id="50" name="文本框 5">
            <a:extLst>
              <a:ext uri="{FF2B5EF4-FFF2-40B4-BE49-F238E27FC236}">
                <a16:creationId xmlns:a16="http://schemas.microsoft.com/office/drawing/2014/main" id="{BEBA1560-0D33-42BA-8CA9-0A70D734D1F0}"/>
              </a:ext>
            </a:extLst>
          </p:cNvPr>
          <p:cNvSpPr txBox="1">
            <a:spLocks noChangeArrowheads="1"/>
          </p:cNvSpPr>
          <p:nvPr/>
        </p:nvSpPr>
        <p:spPr bwMode="auto">
          <a:xfrm>
            <a:off x="2159002" y="4340225"/>
            <a:ext cx="84963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nSpc>
                <a:spcPct val="100000"/>
              </a:lnSpc>
              <a:spcBef>
                <a:spcPct val="0"/>
              </a:spcBef>
              <a:buFontTx/>
              <a:buNone/>
            </a:pPr>
            <a:endParaRPr lang="zh-CN" altLang="en-US" sz="1800">
              <a:solidFill>
                <a:srgbClr val="000000"/>
              </a:solidFill>
              <a:ea typeface="宋体" panose="02010600030101010101" pitchFamily="2" charset="-122"/>
            </a:endParaRPr>
          </a:p>
        </p:txBody>
      </p:sp>
      <p:pic>
        <p:nvPicPr>
          <p:cNvPr id="51" name="图片 50">
            <a:extLst>
              <a:ext uri="{FF2B5EF4-FFF2-40B4-BE49-F238E27FC236}">
                <a16:creationId xmlns:a16="http://schemas.microsoft.com/office/drawing/2014/main" id="{B99BAB4D-2420-47F5-A603-9CF41A22FC26}"/>
              </a:ext>
            </a:extLst>
          </p:cNvPr>
          <p:cNvPicPr>
            <a:picLocks noChangeAspect="1"/>
          </p:cNvPicPr>
          <p:nvPr/>
        </p:nvPicPr>
        <p:blipFill>
          <a:blip r:embed="rId7"/>
          <a:stretch>
            <a:fillRect/>
          </a:stretch>
        </p:blipFill>
        <p:spPr>
          <a:xfrm>
            <a:off x="6386812" y="1271132"/>
            <a:ext cx="4925113" cy="3670456"/>
          </a:xfrm>
          <a:prstGeom prst="rect">
            <a:avLst/>
          </a:prstGeom>
        </p:spPr>
      </p:pic>
      <p:pic>
        <p:nvPicPr>
          <p:cNvPr id="52" name="图片 51">
            <a:extLst>
              <a:ext uri="{FF2B5EF4-FFF2-40B4-BE49-F238E27FC236}">
                <a16:creationId xmlns:a16="http://schemas.microsoft.com/office/drawing/2014/main" id="{FF9148AF-4417-44D4-B339-40B090DAA33D}"/>
              </a:ext>
            </a:extLst>
          </p:cNvPr>
          <p:cNvPicPr>
            <a:picLocks noChangeAspect="1"/>
          </p:cNvPicPr>
          <p:nvPr/>
        </p:nvPicPr>
        <p:blipFill>
          <a:blip r:embed="rId8"/>
          <a:stretch>
            <a:fillRect/>
          </a:stretch>
        </p:blipFill>
        <p:spPr>
          <a:xfrm>
            <a:off x="1342659" y="1256442"/>
            <a:ext cx="4915662" cy="3670457"/>
          </a:xfrm>
          <a:prstGeom prst="rect">
            <a:avLst/>
          </a:prstGeom>
        </p:spPr>
      </p:pic>
      <p:sp>
        <p:nvSpPr>
          <p:cNvPr id="53" name="文本框 9">
            <a:extLst>
              <a:ext uri="{FF2B5EF4-FFF2-40B4-BE49-F238E27FC236}">
                <a16:creationId xmlns:a16="http://schemas.microsoft.com/office/drawing/2014/main" id="{C4C308E8-5F3F-4774-B900-7F100F2F0A87}"/>
              </a:ext>
            </a:extLst>
          </p:cNvPr>
          <p:cNvSpPr txBox="1">
            <a:spLocks noChangeArrowheads="1"/>
          </p:cNvSpPr>
          <p:nvPr/>
        </p:nvSpPr>
        <p:spPr bwMode="auto">
          <a:xfrm>
            <a:off x="2296346" y="5126130"/>
            <a:ext cx="4891087" cy="874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9pPr>
          </a:lstStyle>
          <a:p>
            <a:pPr>
              <a:lnSpc>
                <a:spcPct val="150000"/>
              </a:lnSpc>
              <a:spcBef>
                <a:spcPct val="0"/>
              </a:spcBef>
              <a:buFontTx/>
              <a:buNone/>
            </a:pPr>
            <a:r>
              <a:rPr lang="zh-CN" altLang="en-US" sz="1800" dirty="0">
                <a:latin typeface="微软雅黑" panose="020B0503020204020204" pitchFamily="34" charset="-122"/>
                <a:ea typeface="微软雅黑" panose="020B0503020204020204" pitchFamily="34" charset="-122"/>
              </a:rPr>
              <a:t>用户位置： </a:t>
            </a:r>
            <a:r>
              <a:rPr lang="en-US" altLang="zh-CN" sz="1800" dirty="0">
                <a:latin typeface="微软雅黑" panose="020B0503020204020204" pitchFamily="34" charset="-122"/>
                <a:ea typeface="微软雅黑" panose="020B0503020204020204" pitchFamily="34" charset="-122"/>
              </a:rPr>
              <a:t>(0,0) </a:t>
            </a:r>
            <a:r>
              <a:rPr lang="zh-CN" altLang="en-US" sz="1800" dirty="0">
                <a:latin typeface="微软雅黑" panose="020B0503020204020204" pitchFamily="34" charset="-122"/>
                <a:ea typeface="微软雅黑" panose="020B0503020204020204" pitchFamily="34" charset="-122"/>
              </a:rPr>
              <a:t>和</a:t>
            </a:r>
            <a:r>
              <a:rPr lang="en-US" altLang="zh-CN" sz="1800" dirty="0">
                <a:latin typeface="微软雅黑" panose="020B0503020204020204" pitchFamily="34" charset="-122"/>
                <a:ea typeface="微软雅黑" panose="020B0503020204020204" pitchFamily="34" charset="-122"/>
              </a:rPr>
              <a:t> (500</a:t>
            </a:r>
            <a:r>
              <a:rPr lang="zh-CN" altLang="en-US" sz="1800" dirty="0">
                <a:latin typeface="微软雅黑" panose="020B0503020204020204" pitchFamily="34" charset="-122"/>
                <a:ea typeface="微软雅黑" panose="020B0503020204020204" pitchFamily="34" charset="-122"/>
              </a:rPr>
              <a:t>，</a:t>
            </a:r>
            <a:r>
              <a:rPr lang="en-US" altLang="zh-CN" sz="1800" dirty="0">
                <a:latin typeface="微软雅黑" panose="020B0503020204020204" pitchFamily="34" charset="-122"/>
                <a:ea typeface="微软雅黑" panose="020B0503020204020204" pitchFamily="34" charset="-122"/>
              </a:rPr>
              <a:t>500)</a:t>
            </a:r>
          </a:p>
          <a:p>
            <a:pPr>
              <a:lnSpc>
                <a:spcPct val="150000"/>
              </a:lnSpc>
              <a:spcBef>
                <a:spcPct val="0"/>
              </a:spcBef>
              <a:buFontTx/>
              <a:buNone/>
            </a:pPr>
            <a:r>
              <a:rPr lang="en-US" altLang="zh-CN" sz="1800" dirty="0">
                <a:latin typeface="微软雅黑" panose="020B0503020204020204" pitchFamily="34" charset="-122"/>
                <a:ea typeface="微软雅黑" panose="020B0503020204020204" pitchFamily="34" charset="-122"/>
              </a:rPr>
              <a:t>UAV</a:t>
            </a:r>
            <a:r>
              <a:rPr lang="zh-CN" altLang="en-US" sz="1800" dirty="0">
                <a:latin typeface="微软雅黑" panose="020B0503020204020204" pitchFamily="34" charset="-122"/>
                <a:ea typeface="微软雅黑" panose="020B0503020204020204" pitchFamily="34" charset="-122"/>
              </a:rPr>
              <a:t>位置： </a:t>
            </a:r>
            <a:r>
              <a:rPr lang="en-US" altLang="zh-CN" sz="1800" dirty="0">
                <a:latin typeface="微软雅黑" panose="020B0503020204020204" pitchFamily="34" charset="-122"/>
                <a:ea typeface="微软雅黑" panose="020B0503020204020204" pitchFamily="34" charset="-122"/>
              </a:rPr>
              <a:t>(125,125) (375,125) (250,375)</a:t>
            </a:r>
            <a:endParaRPr lang="zh-CN" altLang="en-US" sz="18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6882338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pSp>
        <p:nvGrpSpPr>
          <p:cNvPr id="36" name="组合 35">
            <a:extLst>
              <a:ext uri="{FF2B5EF4-FFF2-40B4-BE49-F238E27FC236}">
                <a16:creationId xmlns:a16="http://schemas.microsoft.com/office/drawing/2014/main" id="{6676BBF1-1D92-1B44-8093-E1365E54FF20}"/>
              </a:ext>
            </a:extLst>
          </p:cNvPr>
          <p:cNvGrpSpPr/>
          <p:nvPr/>
        </p:nvGrpSpPr>
        <p:grpSpPr>
          <a:xfrm>
            <a:off x="0" y="-1"/>
            <a:ext cx="12192000" cy="6858002"/>
            <a:chOff x="0" y="-1"/>
            <a:chExt cx="12192000" cy="6858002"/>
          </a:xfrm>
        </p:grpSpPr>
        <p:sp>
          <p:nvSpPr>
            <p:cNvPr id="37" name="矩形 36">
              <a:extLst>
                <a:ext uri="{FF2B5EF4-FFF2-40B4-BE49-F238E27FC236}">
                  <a16:creationId xmlns:a16="http://schemas.microsoft.com/office/drawing/2014/main" id="{61E76F94-C3F4-F642-BB49-D1E07503782A}"/>
                </a:ext>
              </a:extLst>
            </p:cNvPr>
            <p:cNvSpPr/>
            <p:nvPr/>
          </p:nvSpPr>
          <p:spPr>
            <a:xfrm>
              <a:off x="0" y="-1"/>
              <a:ext cx="12192000" cy="706266"/>
            </a:xfrm>
            <a:prstGeom prst="rect">
              <a:avLst/>
            </a:prstGeom>
            <a:gradFill>
              <a:gsLst>
                <a:gs pos="0">
                  <a:srgbClr val="C00000"/>
                </a:gs>
                <a:gs pos="100000">
                  <a:srgbClr val="C00000">
                    <a:lumMod val="94000"/>
                    <a:lumOff val="6000"/>
                    <a:alpha val="8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38" name="矩形 37">
              <a:extLst>
                <a:ext uri="{FF2B5EF4-FFF2-40B4-BE49-F238E27FC236}">
                  <a16:creationId xmlns:a16="http://schemas.microsoft.com/office/drawing/2014/main" id="{2BF7ACBA-7DD7-7542-B7DC-986595574361}"/>
                </a:ext>
              </a:extLst>
            </p:cNvPr>
            <p:cNvSpPr/>
            <p:nvPr/>
          </p:nvSpPr>
          <p:spPr>
            <a:xfrm>
              <a:off x="0" y="708047"/>
              <a:ext cx="12192000" cy="132378"/>
            </a:xfrm>
            <a:prstGeom prst="rect">
              <a:avLst/>
            </a:prstGeom>
            <a:gradFill>
              <a:gsLst>
                <a:gs pos="0">
                  <a:srgbClr val="C00000">
                    <a:alpha val="32000"/>
                  </a:srgbClr>
                </a:gs>
                <a:gs pos="100000">
                  <a:srgbClr val="C00000">
                    <a:lumMod val="94000"/>
                    <a:lumOff val="6000"/>
                    <a:alpha val="2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41" name="矩形 40">
              <a:extLst>
                <a:ext uri="{FF2B5EF4-FFF2-40B4-BE49-F238E27FC236}">
                  <a16:creationId xmlns:a16="http://schemas.microsoft.com/office/drawing/2014/main" id="{C02F7736-51A2-DA4F-B81D-39BFFC8C7467}"/>
                </a:ext>
              </a:extLst>
            </p:cNvPr>
            <p:cNvSpPr/>
            <p:nvPr/>
          </p:nvSpPr>
          <p:spPr>
            <a:xfrm>
              <a:off x="0" y="6453336"/>
              <a:ext cx="12192000" cy="404665"/>
            </a:xfrm>
            <a:prstGeom prst="rect">
              <a:avLst/>
            </a:prstGeom>
            <a:gradFill>
              <a:gsLst>
                <a:gs pos="0">
                  <a:srgbClr val="C00000"/>
                </a:gs>
                <a:gs pos="100000">
                  <a:srgbClr val="C00000">
                    <a:lumMod val="94000"/>
                    <a:lumOff val="6000"/>
                    <a:alpha val="8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grpSp>
      <p:grpSp>
        <p:nvGrpSpPr>
          <p:cNvPr id="42" name="组合 41">
            <a:extLst>
              <a:ext uri="{FF2B5EF4-FFF2-40B4-BE49-F238E27FC236}">
                <a16:creationId xmlns:a16="http://schemas.microsoft.com/office/drawing/2014/main" id="{A969C109-5C44-C641-861F-021C327BCF5B}"/>
              </a:ext>
            </a:extLst>
          </p:cNvPr>
          <p:cNvGrpSpPr/>
          <p:nvPr/>
        </p:nvGrpSpPr>
        <p:grpSpPr>
          <a:xfrm>
            <a:off x="133400" y="140547"/>
            <a:ext cx="11901234" cy="6795389"/>
            <a:chOff x="133400" y="140547"/>
            <a:chExt cx="11901234" cy="6795389"/>
          </a:xfrm>
        </p:grpSpPr>
        <p:pic>
          <p:nvPicPr>
            <p:cNvPr id="43" name="图片 42">
              <a:extLst>
                <a:ext uri="{FF2B5EF4-FFF2-40B4-BE49-F238E27FC236}">
                  <a16:creationId xmlns:a16="http://schemas.microsoft.com/office/drawing/2014/main" id="{6FFD46D5-7C38-9943-83BF-3F9323DE26C4}"/>
                </a:ext>
              </a:extLst>
            </p:cNvPr>
            <p:cNvPicPr>
              <a:picLocks noChangeAspect="1"/>
            </p:cNvPicPr>
            <p:nvPr/>
          </p:nvPicPr>
          <p:blipFill>
            <a:blip r:embed="rId4" cstate="screen">
              <a:alphaModFix amt="70000"/>
              <a:extLst>
                <a:ext uri="{28A0092B-C50C-407E-A947-70E740481C1C}">
                  <a14:useLocalDpi xmlns:a14="http://schemas.microsoft.com/office/drawing/2010/main"/>
                </a:ext>
              </a:extLst>
            </a:blip>
            <a:stretch>
              <a:fillRect/>
            </a:stretch>
          </p:blipFill>
          <p:spPr>
            <a:xfrm>
              <a:off x="9840416" y="140547"/>
              <a:ext cx="2031325" cy="403124"/>
            </a:xfrm>
            <a:prstGeom prst="rect">
              <a:avLst/>
            </a:prstGeom>
          </p:spPr>
        </p:pic>
        <p:pic>
          <p:nvPicPr>
            <p:cNvPr id="44" name="图片 43">
              <a:extLst>
                <a:ext uri="{FF2B5EF4-FFF2-40B4-BE49-F238E27FC236}">
                  <a16:creationId xmlns:a16="http://schemas.microsoft.com/office/drawing/2014/main" id="{ADFE7705-E166-F045-ADA4-1F93759F34C8}"/>
                </a:ext>
              </a:extLst>
            </p:cNvPr>
            <p:cNvPicPr>
              <a:picLocks noChangeAspect="1"/>
            </p:cNvPicPr>
            <p:nvPr/>
          </p:nvPicPr>
          <p:blipFill>
            <a:blip r:embed="rId5" cstate="screen">
              <a:alphaModFix amt="50000"/>
              <a:extLst>
                <a:ext uri="{28A0092B-C50C-407E-A947-70E740481C1C}">
                  <a14:useLocalDpi xmlns:a14="http://schemas.microsoft.com/office/drawing/2010/main"/>
                </a:ext>
              </a:extLst>
            </a:blip>
            <a:stretch>
              <a:fillRect/>
            </a:stretch>
          </p:blipFill>
          <p:spPr>
            <a:xfrm>
              <a:off x="8996245" y="6572902"/>
              <a:ext cx="3038389" cy="185483"/>
            </a:xfrm>
            <a:prstGeom prst="rect">
              <a:avLst/>
            </a:prstGeom>
          </p:spPr>
        </p:pic>
        <p:pic>
          <p:nvPicPr>
            <p:cNvPr id="45" name="图片 44" descr="图片包含 游戏机, 画, 钟表&#10;&#10;描述已自动生成">
              <a:extLst>
                <a:ext uri="{FF2B5EF4-FFF2-40B4-BE49-F238E27FC236}">
                  <a16:creationId xmlns:a16="http://schemas.microsoft.com/office/drawing/2014/main" id="{B6859F38-FEFF-0842-B233-62E1073AFDA4}"/>
                </a:ext>
              </a:extLst>
            </p:cNvPr>
            <p:cNvPicPr>
              <a:picLocks noChangeAspect="1"/>
            </p:cNvPicPr>
            <p:nvPr/>
          </p:nvPicPr>
          <p:blipFill>
            <a:blip r:embed="rId6"/>
            <a:stretch>
              <a:fillRect/>
            </a:stretch>
          </p:blipFill>
          <p:spPr>
            <a:xfrm>
              <a:off x="133400" y="6453336"/>
              <a:ext cx="2362200" cy="482600"/>
            </a:xfrm>
            <a:prstGeom prst="rect">
              <a:avLst/>
            </a:prstGeom>
          </p:spPr>
        </p:pic>
      </p:grpSp>
      <p:sp>
        <p:nvSpPr>
          <p:cNvPr id="26" name="文本框 25">
            <a:extLst>
              <a:ext uri="{FF2B5EF4-FFF2-40B4-BE49-F238E27FC236}">
                <a16:creationId xmlns:a16="http://schemas.microsoft.com/office/drawing/2014/main" id="{82F18CD3-DE75-C848-9FBA-320AB9E7D598}"/>
              </a:ext>
            </a:extLst>
          </p:cNvPr>
          <p:cNvSpPr txBox="1"/>
          <p:nvPr/>
        </p:nvSpPr>
        <p:spPr>
          <a:xfrm>
            <a:off x="175107" y="116852"/>
            <a:ext cx="356188" cy="461665"/>
          </a:xfrm>
          <a:prstGeom prst="rect">
            <a:avLst/>
          </a:prstGeom>
          <a:noFill/>
        </p:spPr>
        <p:txBody>
          <a:bodyPr wrap="none" rtlCol="0">
            <a:spAutoFit/>
          </a:bodyPr>
          <a:lstStyle/>
          <a:p>
            <a:pPr algn="l"/>
            <a:r>
              <a:rPr kumimoji="1" lang="en-US" altLang="zh-CN" sz="2400" b="1" dirty="0">
                <a:solidFill>
                  <a:schemeClr val="bg1"/>
                </a:solidFill>
                <a:effectLst>
                  <a:outerShdw blurRad="50800" dist="38100" dir="5400000" algn="t" rotWithShape="0">
                    <a:prstClr val="black">
                      <a:alpha val="40000"/>
                    </a:prstClr>
                  </a:outerShdw>
                </a:effectLst>
                <a:latin typeface="Arial" panose="020B0604020202020204" pitchFamily="34" charset="0"/>
                <a:ea typeface="Microsoft YaHei" panose="020B0503020204020204" pitchFamily="34" charset="-122"/>
                <a:cs typeface="Arial" panose="020B0604020202020204" pitchFamily="34" charset="0"/>
              </a:rPr>
              <a:t>2</a:t>
            </a:r>
            <a:endParaRPr kumimoji="1" lang="zh-CN" altLang="en-US" sz="2400" b="1" dirty="0">
              <a:solidFill>
                <a:schemeClr val="bg1"/>
              </a:solidFill>
              <a:effectLst>
                <a:outerShdw blurRad="50800" dist="38100" dir="5400000" algn="t" rotWithShape="0">
                  <a:prstClr val="black">
                    <a:alpha val="40000"/>
                  </a:prstClr>
                </a:outerShdw>
              </a:effectLst>
              <a:latin typeface="Arial" panose="020B0604020202020204" pitchFamily="34" charset="0"/>
              <a:ea typeface="Microsoft YaHei" panose="020B0503020204020204" pitchFamily="34" charset="-122"/>
              <a:cs typeface="Arial" panose="020B0604020202020204" pitchFamily="34" charset="0"/>
            </a:endParaRPr>
          </a:p>
        </p:txBody>
      </p:sp>
      <p:cxnSp>
        <p:nvCxnSpPr>
          <p:cNvPr id="27" name="直线连接符 26">
            <a:extLst>
              <a:ext uri="{FF2B5EF4-FFF2-40B4-BE49-F238E27FC236}">
                <a16:creationId xmlns:a16="http://schemas.microsoft.com/office/drawing/2014/main" id="{CF6F5025-52DE-844A-8B12-050285F53236}"/>
              </a:ext>
            </a:extLst>
          </p:cNvPr>
          <p:cNvCxnSpPr/>
          <p:nvPr/>
        </p:nvCxnSpPr>
        <p:spPr>
          <a:xfrm>
            <a:off x="839416" y="124472"/>
            <a:ext cx="0" cy="4188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8" name="文本框 27">
            <a:extLst>
              <a:ext uri="{FF2B5EF4-FFF2-40B4-BE49-F238E27FC236}">
                <a16:creationId xmlns:a16="http://schemas.microsoft.com/office/drawing/2014/main" id="{B572B192-1A8B-0944-BC5E-3183B0CBCBA6}"/>
              </a:ext>
            </a:extLst>
          </p:cNvPr>
          <p:cNvSpPr txBox="1"/>
          <p:nvPr/>
        </p:nvSpPr>
        <p:spPr>
          <a:xfrm>
            <a:off x="1008331" y="124472"/>
            <a:ext cx="1223412" cy="461665"/>
          </a:xfrm>
          <a:prstGeom prst="rect">
            <a:avLst/>
          </a:prstGeom>
          <a:noFill/>
        </p:spPr>
        <p:txBody>
          <a:bodyPr wrap="none" rtlCol="0">
            <a:spAutoFit/>
          </a:bodyPr>
          <a:lstStyle/>
          <a:p>
            <a:r>
              <a:rPr kumimoji="1" lang="zh-CN" altLang="en-US" sz="2400" b="1" spc="300" dirty="0">
                <a:solidFill>
                  <a:schemeClr val="bg1"/>
                </a:solidFill>
                <a:effectLst>
                  <a:outerShdw blurRad="50800" dist="38100" dir="5400000" algn="t" rotWithShape="0">
                    <a:prstClr val="black">
                      <a:alpha val="40000"/>
                    </a:prstClr>
                  </a:outerShdw>
                </a:effectLst>
                <a:latin typeface="Arial" panose="020B0604020202020204" pitchFamily="34" charset="0"/>
                <a:ea typeface="Microsoft YaHei" panose="020B0503020204020204" pitchFamily="34" charset="-122"/>
                <a:cs typeface="Arial" panose="020B0604020202020204" pitchFamily="34" charset="0"/>
              </a:rPr>
              <a:t>陈子衍</a:t>
            </a:r>
          </a:p>
        </p:txBody>
      </p:sp>
      <p:sp>
        <p:nvSpPr>
          <p:cNvPr id="21" name="流程图: 延期 20">
            <a:extLst>
              <a:ext uri="{FF2B5EF4-FFF2-40B4-BE49-F238E27FC236}">
                <a16:creationId xmlns:a16="http://schemas.microsoft.com/office/drawing/2014/main" id="{CB696600-DA59-44AB-A023-45A0F6B582DB}"/>
              </a:ext>
            </a:extLst>
          </p:cNvPr>
          <p:cNvSpPr/>
          <p:nvPr/>
        </p:nvSpPr>
        <p:spPr>
          <a:xfrm flipH="1">
            <a:off x="11644604" y="5559031"/>
            <a:ext cx="544378" cy="524232"/>
          </a:xfrm>
          <a:prstGeom prst="flowChartDelay">
            <a:avLst/>
          </a:prstGeom>
          <a:solidFill>
            <a:srgbClr val="D217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26</a:t>
            </a:r>
            <a:endParaRPr lang="zh-CN" altLang="en-US" dirty="0"/>
          </a:p>
        </p:txBody>
      </p:sp>
      <p:sp>
        <p:nvSpPr>
          <p:cNvPr id="50" name="文本框 5">
            <a:extLst>
              <a:ext uri="{FF2B5EF4-FFF2-40B4-BE49-F238E27FC236}">
                <a16:creationId xmlns:a16="http://schemas.microsoft.com/office/drawing/2014/main" id="{BEBA1560-0D33-42BA-8CA9-0A70D734D1F0}"/>
              </a:ext>
            </a:extLst>
          </p:cNvPr>
          <p:cNvSpPr txBox="1">
            <a:spLocks noChangeArrowheads="1"/>
          </p:cNvSpPr>
          <p:nvPr/>
        </p:nvSpPr>
        <p:spPr bwMode="auto">
          <a:xfrm>
            <a:off x="2159002" y="4340225"/>
            <a:ext cx="84963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nSpc>
                <a:spcPct val="100000"/>
              </a:lnSpc>
              <a:spcBef>
                <a:spcPct val="0"/>
              </a:spcBef>
              <a:buFontTx/>
              <a:buNone/>
            </a:pPr>
            <a:endParaRPr lang="zh-CN" altLang="en-US" sz="1800">
              <a:solidFill>
                <a:srgbClr val="000000"/>
              </a:solidFill>
              <a:ea typeface="宋体" panose="02010600030101010101" pitchFamily="2" charset="-122"/>
            </a:endParaRPr>
          </a:p>
        </p:txBody>
      </p:sp>
      <p:sp>
        <p:nvSpPr>
          <p:cNvPr id="18" name="文本框 5">
            <a:extLst>
              <a:ext uri="{FF2B5EF4-FFF2-40B4-BE49-F238E27FC236}">
                <a16:creationId xmlns:a16="http://schemas.microsoft.com/office/drawing/2014/main" id="{E9115A0C-29A0-4477-9522-218A01A2F611}"/>
              </a:ext>
            </a:extLst>
          </p:cNvPr>
          <p:cNvSpPr txBox="1">
            <a:spLocks noChangeArrowheads="1"/>
          </p:cNvSpPr>
          <p:nvPr/>
        </p:nvSpPr>
        <p:spPr bwMode="auto">
          <a:xfrm>
            <a:off x="2159002" y="4322469"/>
            <a:ext cx="84963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nSpc>
                <a:spcPct val="100000"/>
              </a:lnSpc>
              <a:spcBef>
                <a:spcPct val="0"/>
              </a:spcBef>
              <a:buFontTx/>
              <a:buNone/>
            </a:pPr>
            <a:endParaRPr lang="zh-CN" altLang="en-US" sz="1800">
              <a:solidFill>
                <a:srgbClr val="000000"/>
              </a:solidFill>
              <a:ea typeface="宋体" panose="02010600030101010101" pitchFamily="2" charset="-122"/>
            </a:endParaRPr>
          </a:p>
        </p:txBody>
      </p:sp>
      <p:pic>
        <p:nvPicPr>
          <p:cNvPr id="19" name="图片 18">
            <a:extLst>
              <a:ext uri="{FF2B5EF4-FFF2-40B4-BE49-F238E27FC236}">
                <a16:creationId xmlns:a16="http://schemas.microsoft.com/office/drawing/2014/main" id="{5B938F31-352A-4DBE-8CDD-CCB7A2E6C551}"/>
              </a:ext>
            </a:extLst>
          </p:cNvPr>
          <p:cNvPicPr>
            <a:picLocks noChangeAspect="1"/>
          </p:cNvPicPr>
          <p:nvPr/>
        </p:nvPicPr>
        <p:blipFill>
          <a:blip r:embed="rId7"/>
          <a:stretch>
            <a:fillRect/>
          </a:stretch>
        </p:blipFill>
        <p:spPr>
          <a:xfrm>
            <a:off x="6220132" y="1210499"/>
            <a:ext cx="5018937" cy="3750238"/>
          </a:xfrm>
          <a:prstGeom prst="rect">
            <a:avLst/>
          </a:prstGeom>
        </p:spPr>
      </p:pic>
      <p:pic>
        <p:nvPicPr>
          <p:cNvPr id="20" name="图片 19">
            <a:extLst>
              <a:ext uri="{FF2B5EF4-FFF2-40B4-BE49-F238E27FC236}">
                <a16:creationId xmlns:a16="http://schemas.microsoft.com/office/drawing/2014/main" id="{D3D0E806-AE41-4E72-9E89-B444D9CA7CEB}"/>
              </a:ext>
            </a:extLst>
          </p:cNvPr>
          <p:cNvPicPr>
            <a:picLocks noChangeAspect="1"/>
          </p:cNvPicPr>
          <p:nvPr/>
        </p:nvPicPr>
        <p:blipFill>
          <a:blip r:embed="rId8"/>
          <a:stretch>
            <a:fillRect/>
          </a:stretch>
        </p:blipFill>
        <p:spPr>
          <a:xfrm>
            <a:off x="1012369" y="1210498"/>
            <a:ext cx="4919961" cy="3715554"/>
          </a:xfrm>
          <a:prstGeom prst="rect">
            <a:avLst/>
          </a:prstGeom>
        </p:spPr>
      </p:pic>
      <p:sp>
        <p:nvSpPr>
          <p:cNvPr id="22" name="文本框 9">
            <a:extLst>
              <a:ext uri="{FF2B5EF4-FFF2-40B4-BE49-F238E27FC236}">
                <a16:creationId xmlns:a16="http://schemas.microsoft.com/office/drawing/2014/main" id="{7F4CF8FB-A2E1-4B2C-BF9A-0976CD1E3886}"/>
              </a:ext>
            </a:extLst>
          </p:cNvPr>
          <p:cNvSpPr txBox="1">
            <a:spLocks noChangeArrowheads="1"/>
          </p:cNvSpPr>
          <p:nvPr/>
        </p:nvSpPr>
        <p:spPr bwMode="auto">
          <a:xfrm>
            <a:off x="2198690" y="5159967"/>
            <a:ext cx="4891087" cy="874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9pPr>
          </a:lstStyle>
          <a:p>
            <a:pPr>
              <a:lnSpc>
                <a:spcPct val="150000"/>
              </a:lnSpc>
              <a:spcBef>
                <a:spcPct val="0"/>
              </a:spcBef>
              <a:buFontTx/>
              <a:buNone/>
            </a:pPr>
            <a:r>
              <a:rPr lang="zh-CN" altLang="en-US" sz="1800" dirty="0">
                <a:latin typeface="微软雅黑" panose="020B0503020204020204" pitchFamily="34" charset="-122"/>
                <a:ea typeface="微软雅黑" panose="020B0503020204020204" pitchFamily="34" charset="-122"/>
              </a:rPr>
              <a:t>用户位置： </a:t>
            </a:r>
            <a:r>
              <a:rPr lang="en-US" altLang="zh-CN" sz="1800" dirty="0">
                <a:latin typeface="微软雅黑" panose="020B0503020204020204" pitchFamily="34" charset="-122"/>
                <a:ea typeface="微软雅黑" panose="020B0503020204020204" pitchFamily="34" charset="-122"/>
              </a:rPr>
              <a:t>(0,0) </a:t>
            </a:r>
            <a:r>
              <a:rPr lang="zh-CN" altLang="en-US" sz="1800" dirty="0">
                <a:latin typeface="微软雅黑" panose="020B0503020204020204" pitchFamily="34" charset="-122"/>
                <a:ea typeface="微软雅黑" panose="020B0503020204020204" pitchFamily="34" charset="-122"/>
              </a:rPr>
              <a:t>和</a:t>
            </a:r>
            <a:r>
              <a:rPr lang="en-US" altLang="zh-CN" sz="1800" dirty="0">
                <a:latin typeface="微软雅黑" panose="020B0503020204020204" pitchFamily="34" charset="-122"/>
                <a:ea typeface="微软雅黑" panose="020B0503020204020204" pitchFamily="34" charset="-122"/>
              </a:rPr>
              <a:t> (500</a:t>
            </a:r>
            <a:r>
              <a:rPr lang="zh-CN" altLang="en-US" sz="1800" dirty="0">
                <a:latin typeface="微软雅黑" panose="020B0503020204020204" pitchFamily="34" charset="-122"/>
                <a:ea typeface="微软雅黑" panose="020B0503020204020204" pitchFamily="34" charset="-122"/>
              </a:rPr>
              <a:t>，</a:t>
            </a:r>
            <a:r>
              <a:rPr lang="en-US" altLang="zh-CN" sz="1800" dirty="0">
                <a:latin typeface="微软雅黑" panose="020B0503020204020204" pitchFamily="34" charset="-122"/>
                <a:ea typeface="微软雅黑" panose="020B0503020204020204" pitchFamily="34" charset="-122"/>
              </a:rPr>
              <a:t>500)</a:t>
            </a:r>
          </a:p>
          <a:p>
            <a:pPr>
              <a:lnSpc>
                <a:spcPct val="150000"/>
              </a:lnSpc>
              <a:spcBef>
                <a:spcPct val="0"/>
              </a:spcBef>
              <a:buFontTx/>
              <a:buNone/>
            </a:pPr>
            <a:r>
              <a:rPr lang="en-US" altLang="zh-CN" sz="1800" dirty="0">
                <a:latin typeface="微软雅黑" panose="020B0503020204020204" pitchFamily="34" charset="-122"/>
                <a:ea typeface="微软雅黑" panose="020B0503020204020204" pitchFamily="34" charset="-122"/>
              </a:rPr>
              <a:t>UAV</a:t>
            </a:r>
            <a:r>
              <a:rPr lang="zh-CN" altLang="en-US" sz="1800" dirty="0">
                <a:latin typeface="微软雅黑" panose="020B0503020204020204" pitchFamily="34" charset="-122"/>
                <a:ea typeface="微软雅黑" panose="020B0503020204020204" pitchFamily="34" charset="-122"/>
              </a:rPr>
              <a:t>位置： </a:t>
            </a:r>
            <a:r>
              <a:rPr lang="en-US" altLang="zh-CN" sz="1800" dirty="0">
                <a:latin typeface="微软雅黑" panose="020B0503020204020204" pitchFamily="34" charset="-122"/>
                <a:ea typeface="微软雅黑" panose="020B0503020204020204" pitchFamily="34" charset="-122"/>
              </a:rPr>
              <a:t>(125,125) (375,125) (250,375)</a:t>
            </a:r>
            <a:endParaRPr lang="zh-CN" altLang="en-US" sz="18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6256481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1" name="文本框 10">
            <a:extLst>
              <a:ext uri="{FF2B5EF4-FFF2-40B4-BE49-F238E27FC236}">
                <a16:creationId xmlns:a16="http://schemas.microsoft.com/office/drawing/2014/main" id="{9C0406F8-3394-B445-AD52-85DBE200EFE7}"/>
              </a:ext>
            </a:extLst>
          </p:cNvPr>
          <p:cNvSpPr txBox="1"/>
          <p:nvPr/>
        </p:nvSpPr>
        <p:spPr>
          <a:xfrm>
            <a:off x="4886512" y="1587570"/>
            <a:ext cx="2752677" cy="2862322"/>
          </a:xfrm>
          <a:prstGeom prst="rect">
            <a:avLst/>
          </a:prstGeom>
          <a:noFill/>
        </p:spPr>
        <p:txBody>
          <a:bodyPr wrap="none" rtlCol="0">
            <a:spAutoFit/>
          </a:bodyPr>
          <a:lstStyle/>
          <a:p>
            <a:pPr algn="ctr"/>
            <a:r>
              <a:rPr kumimoji="1" lang="en-US" altLang="zh-CN" sz="18000" b="1" dirty="0">
                <a:ln w="47625" cap="rnd">
                  <a:gradFill>
                    <a:gsLst>
                      <a:gs pos="0">
                        <a:srgbClr val="C00000"/>
                      </a:gs>
                      <a:gs pos="70000">
                        <a:srgbClr val="C00000">
                          <a:alpha val="0"/>
                        </a:srgbClr>
                      </a:gs>
                    </a:gsLst>
                    <a:lin ang="5400000" scaled="1"/>
                  </a:gradFill>
                </a:ln>
                <a:gradFill>
                  <a:gsLst>
                    <a:gs pos="0">
                      <a:srgbClr val="C00000">
                        <a:alpha val="13000"/>
                      </a:srgbClr>
                    </a:gs>
                    <a:gs pos="70000">
                      <a:srgbClr val="C00000">
                        <a:alpha val="0"/>
                      </a:srgbClr>
                    </a:gs>
                  </a:gsLst>
                  <a:lin ang="5400000" scaled="1"/>
                </a:gradFill>
                <a:latin typeface="Arial" panose="020B0604020202020204" pitchFamily="34" charset="0"/>
                <a:ea typeface="ZhenyanGB" panose="02010600030101010101" pitchFamily="2" charset="-122"/>
                <a:cs typeface="Arial" panose="020B0604020202020204" pitchFamily="34" charset="0"/>
              </a:rPr>
              <a:t>01</a:t>
            </a:r>
            <a:endParaRPr kumimoji="1" lang="zh-CN" altLang="en-US" sz="18000" b="1" dirty="0">
              <a:ln w="47625" cap="rnd">
                <a:gradFill>
                  <a:gsLst>
                    <a:gs pos="0">
                      <a:srgbClr val="C00000"/>
                    </a:gs>
                    <a:gs pos="70000">
                      <a:srgbClr val="C00000">
                        <a:alpha val="0"/>
                      </a:srgbClr>
                    </a:gs>
                  </a:gsLst>
                  <a:lin ang="5400000" scaled="1"/>
                </a:gradFill>
              </a:ln>
              <a:gradFill>
                <a:gsLst>
                  <a:gs pos="0">
                    <a:srgbClr val="C00000">
                      <a:alpha val="13000"/>
                    </a:srgbClr>
                  </a:gs>
                  <a:gs pos="70000">
                    <a:srgbClr val="C00000">
                      <a:alpha val="0"/>
                    </a:srgbClr>
                  </a:gs>
                </a:gsLst>
                <a:lin ang="5400000" scaled="1"/>
              </a:gradFill>
              <a:latin typeface="Arial" panose="020B0604020202020204" pitchFamily="34" charset="0"/>
              <a:ea typeface="ZhenyanGB" panose="02010600030101010101" pitchFamily="2" charset="-122"/>
              <a:cs typeface="Arial" panose="020B0604020202020204" pitchFamily="34" charset="0"/>
            </a:endParaRPr>
          </a:p>
        </p:txBody>
      </p:sp>
      <p:sp>
        <p:nvSpPr>
          <p:cNvPr id="15" name="文本框 14">
            <a:extLst>
              <a:ext uri="{FF2B5EF4-FFF2-40B4-BE49-F238E27FC236}">
                <a16:creationId xmlns:a16="http://schemas.microsoft.com/office/drawing/2014/main" id="{5C0E5DED-670B-9B4B-8992-1993170D0E66}"/>
              </a:ext>
            </a:extLst>
          </p:cNvPr>
          <p:cNvSpPr txBox="1"/>
          <p:nvPr/>
        </p:nvSpPr>
        <p:spPr>
          <a:xfrm>
            <a:off x="1127465" y="3495785"/>
            <a:ext cx="10620652" cy="954107"/>
          </a:xfrm>
          <a:prstGeom prst="rect">
            <a:avLst/>
          </a:prstGeom>
          <a:noFill/>
        </p:spPr>
        <p:txBody>
          <a:bodyPr wrap="square" rtlCol="0">
            <a:spAutoFit/>
          </a:bodyPr>
          <a:lstStyle/>
          <a:p>
            <a:pPr algn="ctr"/>
            <a:r>
              <a:rPr kumimoji="1" lang="en-US" altLang="zh-CN" sz="2800" b="1" spc="300" dirty="0">
                <a:gradFill>
                  <a:gsLst>
                    <a:gs pos="0">
                      <a:srgbClr val="C00000"/>
                    </a:gs>
                    <a:gs pos="100000">
                      <a:srgbClr val="F87768"/>
                    </a:gs>
                  </a:gsLst>
                  <a:lin ang="5400000" scaled="0"/>
                </a:gradFill>
                <a:latin typeface="Arial" panose="020B0604020202020204" pitchFamily="34" charset="0"/>
                <a:ea typeface="Microsoft YaHei" panose="020B0503020204020204" pitchFamily="34" charset="-122"/>
                <a:cs typeface="Arial" panose="020B0604020202020204" pitchFamily="34" charset="0"/>
              </a:rPr>
              <a:t>Mobility and Load-Adaptive Controller Placement and Assignment in LEO Satellite Networks </a:t>
            </a:r>
          </a:p>
        </p:txBody>
      </p:sp>
      <p:sp>
        <p:nvSpPr>
          <p:cNvPr id="6" name="文本框 5">
            <a:extLst>
              <a:ext uri="{FF2B5EF4-FFF2-40B4-BE49-F238E27FC236}">
                <a16:creationId xmlns:a16="http://schemas.microsoft.com/office/drawing/2014/main" id="{6E8EF615-FD84-4022-AD7D-80D838E576FF}"/>
              </a:ext>
            </a:extLst>
          </p:cNvPr>
          <p:cNvSpPr txBox="1"/>
          <p:nvPr/>
        </p:nvSpPr>
        <p:spPr>
          <a:xfrm>
            <a:off x="2605891" y="4543415"/>
            <a:ext cx="7663799" cy="400110"/>
          </a:xfrm>
          <a:prstGeom prst="rect">
            <a:avLst/>
          </a:prstGeom>
          <a:noFill/>
        </p:spPr>
        <p:txBody>
          <a:bodyPr wrap="square" rtlCol="0">
            <a:spAutoFit/>
          </a:bodyPr>
          <a:lstStyle/>
          <a:p>
            <a:r>
              <a:rPr kumimoji="1" lang="zh-CN" altLang="en-US" sz="2000" spc="300" dirty="0">
                <a:solidFill>
                  <a:schemeClr val="tx1">
                    <a:lumMod val="50000"/>
                    <a:lumOff val="50000"/>
                  </a:schemeClr>
                </a:solidFill>
                <a:latin typeface="Arial" panose="020B0604020202020204" pitchFamily="34" charset="0"/>
                <a:ea typeface="Microsoft YaHei Light" panose="020B0503020204020204" pitchFamily="34" charset="-122"/>
                <a:cs typeface="Arial" panose="020B0604020202020204" pitchFamily="34" charset="0"/>
              </a:rPr>
              <a:t>低轨卫星网络中的移动性和负载</a:t>
            </a:r>
            <a:r>
              <a:rPr kumimoji="1" lang="zh-CN" altLang="en-US" sz="2000" spc="300" dirty="0">
                <a:solidFill>
                  <a:srgbClr val="FF0000"/>
                </a:solidFill>
                <a:latin typeface="Arial" panose="020B0604020202020204" pitchFamily="34" charset="0"/>
                <a:ea typeface="Microsoft YaHei Light" panose="020B0503020204020204" pitchFamily="34" charset="-122"/>
                <a:cs typeface="Arial" panose="020B0604020202020204" pitchFamily="34" charset="0"/>
              </a:rPr>
              <a:t>自适应控制器配置与分配</a:t>
            </a:r>
            <a:endParaRPr kumimoji="1" lang="en-US" altLang="zh-CN" sz="2000" spc="300" dirty="0">
              <a:solidFill>
                <a:srgbClr val="FF0000"/>
              </a:solidFill>
              <a:latin typeface="Arial" panose="020B0604020202020204" pitchFamily="34" charset="0"/>
              <a:ea typeface="Microsoft YaHei Light" panose="020B0503020204020204" pitchFamily="34" charset="-122"/>
              <a:cs typeface="Arial" panose="020B0604020202020204" pitchFamily="34" charset="0"/>
            </a:endParaRPr>
          </a:p>
        </p:txBody>
      </p:sp>
      <p:sp>
        <p:nvSpPr>
          <p:cNvPr id="5" name="流程图: 延期 4">
            <a:extLst>
              <a:ext uri="{FF2B5EF4-FFF2-40B4-BE49-F238E27FC236}">
                <a16:creationId xmlns:a16="http://schemas.microsoft.com/office/drawing/2014/main" id="{4E26709D-04D7-48C4-87A4-AB179DABE5B3}"/>
              </a:ext>
            </a:extLst>
          </p:cNvPr>
          <p:cNvSpPr/>
          <p:nvPr/>
        </p:nvSpPr>
        <p:spPr>
          <a:xfrm flipH="1">
            <a:off x="11644604" y="5559031"/>
            <a:ext cx="544378" cy="524232"/>
          </a:xfrm>
          <a:prstGeom prst="flowChartDelay">
            <a:avLst/>
          </a:prstGeom>
          <a:solidFill>
            <a:srgbClr val="D217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2" name="文本框 1">
            <a:extLst>
              <a:ext uri="{FF2B5EF4-FFF2-40B4-BE49-F238E27FC236}">
                <a16:creationId xmlns:a16="http://schemas.microsoft.com/office/drawing/2014/main" id="{10D8D8F7-2D2F-4ECC-9147-8B13E7A899EE}"/>
              </a:ext>
            </a:extLst>
          </p:cNvPr>
          <p:cNvSpPr txBox="1"/>
          <p:nvPr/>
        </p:nvSpPr>
        <p:spPr>
          <a:xfrm>
            <a:off x="1595021" y="5821147"/>
            <a:ext cx="9685538" cy="555793"/>
          </a:xfrm>
          <a:prstGeom prst="rect">
            <a:avLst/>
          </a:prstGeom>
          <a:noFill/>
        </p:spPr>
        <p:txBody>
          <a:bodyPr wrap="square" rtlCol="0">
            <a:spAutoFit/>
          </a:bodyPr>
          <a:lstStyle/>
          <a:p>
            <a:pPr>
              <a:lnSpc>
                <a:spcPct val="130000"/>
              </a:lnSpc>
            </a:pPr>
            <a:r>
              <a:rPr kumimoji="1" lang="en-US" altLang="zh-CN" sz="1200" dirty="0">
                <a:latin typeface="Source Han Sans SC Normal" panose="020B0400000000000000" pitchFamily="34" charset="-128"/>
                <a:ea typeface="Source Han Sans SC Normal" panose="020B0400000000000000" pitchFamily="34" charset="-128"/>
              </a:rPr>
              <a:t>L. Chen, F. Tang and X. Li, “Mobility- and Load-Adaptive Controller Placement and Assignment in LEO Satellite Networks,” IEEE INFOCOM 2021 - IEEE Conference on Computer Communications, 2021, pp. 1-10.</a:t>
            </a:r>
            <a:endParaRPr kumimoji="1" lang="zh-CN" altLang="en-US" sz="1200" dirty="0">
              <a:latin typeface="Source Han Sans SC Normal" panose="020B0400000000000000" pitchFamily="34" charset="-128"/>
              <a:ea typeface="Source Han Sans SC Normal" panose="020B0400000000000000" pitchFamily="34" charset="-128"/>
            </a:endParaRPr>
          </a:p>
        </p:txBody>
      </p:sp>
    </p:spTree>
    <p:extLst>
      <p:ext uri="{BB962C8B-B14F-4D97-AF65-F5344CB8AC3E}">
        <p14:creationId xmlns:p14="http://schemas.microsoft.com/office/powerpoint/2010/main" val="337963962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pSp>
        <p:nvGrpSpPr>
          <p:cNvPr id="36" name="组合 35">
            <a:extLst>
              <a:ext uri="{FF2B5EF4-FFF2-40B4-BE49-F238E27FC236}">
                <a16:creationId xmlns:a16="http://schemas.microsoft.com/office/drawing/2014/main" id="{6676BBF1-1D92-1B44-8093-E1365E54FF20}"/>
              </a:ext>
            </a:extLst>
          </p:cNvPr>
          <p:cNvGrpSpPr/>
          <p:nvPr/>
        </p:nvGrpSpPr>
        <p:grpSpPr>
          <a:xfrm>
            <a:off x="0" y="-1"/>
            <a:ext cx="12192000" cy="6858002"/>
            <a:chOff x="0" y="-1"/>
            <a:chExt cx="12192000" cy="6858002"/>
          </a:xfrm>
        </p:grpSpPr>
        <p:sp>
          <p:nvSpPr>
            <p:cNvPr id="37" name="矩形 36">
              <a:extLst>
                <a:ext uri="{FF2B5EF4-FFF2-40B4-BE49-F238E27FC236}">
                  <a16:creationId xmlns:a16="http://schemas.microsoft.com/office/drawing/2014/main" id="{61E76F94-C3F4-F642-BB49-D1E07503782A}"/>
                </a:ext>
              </a:extLst>
            </p:cNvPr>
            <p:cNvSpPr/>
            <p:nvPr/>
          </p:nvSpPr>
          <p:spPr>
            <a:xfrm>
              <a:off x="0" y="-1"/>
              <a:ext cx="12192000" cy="706266"/>
            </a:xfrm>
            <a:prstGeom prst="rect">
              <a:avLst/>
            </a:prstGeom>
            <a:gradFill>
              <a:gsLst>
                <a:gs pos="0">
                  <a:srgbClr val="C00000"/>
                </a:gs>
                <a:gs pos="100000">
                  <a:srgbClr val="C00000">
                    <a:lumMod val="94000"/>
                    <a:lumOff val="6000"/>
                    <a:alpha val="8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38" name="矩形 37">
              <a:extLst>
                <a:ext uri="{FF2B5EF4-FFF2-40B4-BE49-F238E27FC236}">
                  <a16:creationId xmlns:a16="http://schemas.microsoft.com/office/drawing/2014/main" id="{2BF7ACBA-7DD7-7542-B7DC-986595574361}"/>
                </a:ext>
              </a:extLst>
            </p:cNvPr>
            <p:cNvSpPr/>
            <p:nvPr/>
          </p:nvSpPr>
          <p:spPr>
            <a:xfrm>
              <a:off x="0" y="708047"/>
              <a:ext cx="12192000" cy="132378"/>
            </a:xfrm>
            <a:prstGeom prst="rect">
              <a:avLst/>
            </a:prstGeom>
            <a:gradFill>
              <a:gsLst>
                <a:gs pos="0">
                  <a:srgbClr val="C00000">
                    <a:alpha val="32000"/>
                  </a:srgbClr>
                </a:gs>
                <a:gs pos="100000">
                  <a:srgbClr val="C00000">
                    <a:lumMod val="94000"/>
                    <a:lumOff val="6000"/>
                    <a:alpha val="2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41" name="矩形 40">
              <a:extLst>
                <a:ext uri="{FF2B5EF4-FFF2-40B4-BE49-F238E27FC236}">
                  <a16:creationId xmlns:a16="http://schemas.microsoft.com/office/drawing/2014/main" id="{C02F7736-51A2-DA4F-B81D-39BFFC8C7467}"/>
                </a:ext>
              </a:extLst>
            </p:cNvPr>
            <p:cNvSpPr/>
            <p:nvPr/>
          </p:nvSpPr>
          <p:spPr>
            <a:xfrm>
              <a:off x="0" y="6453336"/>
              <a:ext cx="12192000" cy="404665"/>
            </a:xfrm>
            <a:prstGeom prst="rect">
              <a:avLst/>
            </a:prstGeom>
            <a:gradFill>
              <a:gsLst>
                <a:gs pos="0">
                  <a:srgbClr val="C00000"/>
                </a:gs>
                <a:gs pos="100000">
                  <a:srgbClr val="C00000">
                    <a:lumMod val="94000"/>
                    <a:lumOff val="6000"/>
                    <a:alpha val="8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grpSp>
      <p:grpSp>
        <p:nvGrpSpPr>
          <p:cNvPr id="42" name="组合 41">
            <a:extLst>
              <a:ext uri="{FF2B5EF4-FFF2-40B4-BE49-F238E27FC236}">
                <a16:creationId xmlns:a16="http://schemas.microsoft.com/office/drawing/2014/main" id="{A969C109-5C44-C641-861F-021C327BCF5B}"/>
              </a:ext>
            </a:extLst>
          </p:cNvPr>
          <p:cNvGrpSpPr/>
          <p:nvPr/>
        </p:nvGrpSpPr>
        <p:grpSpPr>
          <a:xfrm>
            <a:off x="133400" y="140547"/>
            <a:ext cx="11901234" cy="6795389"/>
            <a:chOff x="133400" y="140547"/>
            <a:chExt cx="11901234" cy="6795389"/>
          </a:xfrm>
        </p:grpSpPr>
        <p:pic>
          <p:nvPicPr>
            <p:cNvPr id="43" name="图片 42">
              <a:extLst>
                <a:ext uri="{FF2B5EF4-FFF2-40B4-BE49-F238E27FC236}">
                  <a16:creationId xmlns:a16="http://schemas.microsoft.com/office/drawing/2014/main" id="{6FFD46D5-7C38-9943-83BF-3F9323DE26C4}"/>
                </a:ext>
              </a:extLst>
            </p:cNvPr>
            <p:cNvPicPr>
              <a:picLocks noChangeAspect="1"/>
            </p:cNvPicPr>
            <p:nvPr/>
          </p:nvPicPr>
          <p:blipFill>
            <a:blip r:embed="rId4" cstate="screen">
              <a:alphaModFix amt="70000"/>
              <a:extLst>
                <a:ext uri="{28A0092B-C50C-407E-A947-70E740481C1C}">
                  <a14:useLocalDpi xmlns:a14="http://schemas.microsoft.com/office/drawing/2010/main"/>
                </a:ext>
              </a:extLst>
            </a:blip>
            <a:stretch>
              <a:fillRect/>
            </a:stretch>
          </p:blipFill>
          <p:spPr>
            <a:xfrm>
              <a:off x="9840416" y="140547"/>
              <a:ext cx="2031325" cy="403124"/>
            </a:xfrm>
            <a:prstGeom prst="rect">
              <a:avLst/>
            </a:prstGeom>
          </p:spPr>
        </p:pic>
        <p:pic>
          <p:nvPicPr>
            <p:cNvPr id="44" name="图片 43">
              <a:extLst>
                <a:ext uri="{FF2B5EF4-FFF2-40B4-BE49-F238E27FC236}">
                  <a16:creationId xmlns:a16="http://schemas.microsoft.com/office/drawing/2014/main" id="{ADFE7705-E166-F045-ADA4-1F93759F34C8}"/>
                </a:ext>
              </a:extLst>
            </p:cNvPr>
            <p:cNvPicPr>
              <a:picLocks noChangeAspect="1"/>
            </p:cNvPicPr>
            <p:nvPr/>
          </p:nvPicPr>
          <p:blipFill>
            <a:blip r:embed="rId5" cstate="screen">
              <a:alphaModFix amt="50000"/>
              <a:extLst>
                <a:ext uri="{28A0092B-C50C-407E-A947-70E740481C1C}">
                  <a14:useLocalDpi xmlns:a14="http://schemas.microsoft.com/office/drawing/2010/main"/>
                </a:ext>
              </a:extLst>
            </a:blip>
            <a:stretch>
              <a:fillRect/>
            </a:stretch>
          </p:blipFill>
          <p:spPr>
            <a:xfrm>
              <a:off x="8996245" y="6572902"/>
              <a:ext cx="3038389" cy="185483"/>
            </a:xfrm>
            <a:prstGeom prst="rect">
              <a:avLst/>
            </a:prstGeom>
          </p:spPr>
        </p:pic>
        <p:pic>
          <p:nvPicPr>
            <p:cNvPr id="45" name="图片 44" descr="图片包含 游戏机, 画, 钟表&#10;&#10;描述已自动生成">
              <a:extLst>
                <a:ext uri="{FF2B5EF4-FFF2-40B4-BE49-F238E27FC236}">
                  <a16:creationId xmlns:a16="http://schemas.microsoft.com/office/drawing/2014/main" id="{B6859F38-FEFF-0842-B233-62E1073AFDA4}"/>
                </a:ext>
              </a:extLst>
            </p:cNvPr>
            <p:cNvPicPr>
              <a:picLocks noChangeAspect="1"/>
            </p:cNvPicPr>
            <p:nvPr/>
          </p:nvPicPr>
          <p:blipFill>
            <a:blip r:embed="rId6"/>
            <a:stretch>
              <a:fillRect/>
            </a:stretch>
          </p:blipFill>
          <p:spPr>
            <a:xfrm>
              <a:off x="133400" y="6453336"/>
              <a:ext cx="2362200" cy="482600"/>
            </a:xfrm>
            <a:prstGeom prst="rect">
              <a:avLst/>
            </a:prstGeom>
          </p:spPr>
        </p:pic>
      </p:grpSp>
      <p:sp>
        <p:nvSpPr>
          <p:cNvPr id="26" name="文本框 25">
            <a:extLst>
              <a:ext uri="{FF2B5EF4-FFF2-40B4-BE49-F238E27FC236}">
                <a16:creationId xmlns:a16="http://schemas.microsoft.com/office/drawing/2014/main" id="{82F18CD3-DE75-C848-9FBA-320AB9E7D598}"/>
              </a:ext>
            </a:extLst>
          </p:cNvPr>
          <p:cNvSpPr txBox="1"/>
          <p:nvPr/>
        </p:nvSpPr>
        <p:spPr>
          <a:xfrm>
            <a:off x="175107" y="116852"/>
            <a:ext cx="356188" cy="461665"/>
          </a:xfrm>
          <a:prstGeom prst="rect">
            <a:avLst/>
          </a:prstGeom>
          <a:noFill/>
        </p:spPr>
        <p:txBody>
          <a:bodyPr wrap="none" rtlCol="0">
            <a:spAutoFit/>
          </a:bodyPr>
          <a:lstStyle/>
          <a:p>
            <a:pPr algn="l"/>
            <a:r>
              <a:rPr kumimoji="1" lang="en-US" altLang="zh-CN" sz="2400" b="1" dirty="0">
                <a:solidFill>
                  <a:schemeClr val="bg1"/>
                </a:solidFill>
                <a:effectLst>
                  <a:outerShdw blurRad="50800" dist="38100" dir="5400000" algn="t" rotWithShape="0">
                    <a:prstClr val="black">
                      <a:alpha val="40000"/>
                    </a:prstClr>
                  </a:outerShdw>
                </a:effectLst>
                <a:latin typeface="Arial" panose="020B0604020202020204" pitchFamily="34" charset="0"/>
                <a:ea typeface="Microsoft YaHei" panose="020B0503020204020204" pitchFamily="34" charset="-122"/>
                <a:cs typeface="Arial" panose="020B0604020202020204" pitchFamily="34" charset="0"/>
              </a:rPr>
              <a:t>2</a:t>
            </a:r>
            <a:endParaRPr kumimoji="1" lang="zh-CN" altLang="en-US" sz="2400" b="1" dirty="0">
              <a:solidFill>
                <a:schemeClr val="bg1"/>
              </a:solidFill>
              <a:effectLst>
                <a:outerShdw blurRad="50800" dist="38100" dir="5400000" algn="t" rotWithShape="0">
                  <a:prstClr val="black">
                    <a:alpha val="40000"/>
                  </a:prstClr>
                </a:outerShdw>
              </a:effectLst>
              <a:latin typeface="Arial" panose="020B0604020202020204" pitchFamily="34" charset="0"/>
              <a:ea typeface="Microsoft YaHei" panose="020B0503020204020204" pitchFamily="34" charset="-122"/>
              <a:cs typeface="Arial" panose="020B0604020202020204" pitchFamily="34" charset="0"/>
            </a:endParaRPr>
          </a:p>
        </p:txBody>
      </p:sp>
      <p:cxnSp>
        <p:nvCxnSpPr>
          <p:cNvPr id="27" name="直线连接符 26">
            <a:extLst>
              <a:ext uri="{FF2B5EF4-FFF2-40B4-BE49-F238E27FC236}">
                <a16:creationId xmlns:a16="http://schemas.microsoft.com/office/drawing/2014/main" id="{CF6F5025-52DE-844A-8B12-050285F53236}"/>
              </a:ext>
            </a:extLst>
          </p:cNvPr>
          <p:cNvCxnSpPr/>
          <p:nvPr/>
        </p:nvCxnSpPr>
        <p:spPr>
          <a:xfrm>
            <a:off x="839416" y="124472"/>
            <a:ext cx="0" cy="4188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8" name="文本框 27">
            <a:extLst>
              <a:ext uri="{FF2B5EF4-FFF2-40B4-BE49-F238E27FC236}">
                <a16:creationId xmlns:a16="http://schemas.microsoft.com/office/drawing/2014/main" id="{B572B192-1A8B-0944-BC5E-3183B0CBCBA6}"/>
              </a:ext>
            </a:extLst>
          </p:cNvPr>
          <p:cNvSpPr txBox="1"/>
          <p:nvPr/>
        </p:nvSpPr>
        <p:spPr>
          <a:xfrm>
            <a:off x="1008331" y="124472"/>
            <a:ext cx="1223412" cy="461665"/>
          </a:xfrm>
          <a:prstGeom prst="rect">
            <a:avLst/>
          </a:prstGeom>
          <a:noFill/>
        </p:spPr>
        <p:txBody>
          <a:bodyPr wrap="none" rtlCol="0">
            <a:spAutoFit/>
          </a:bodyPr>
          <a:lstStyle/>
          <a:p>
            <a:r>
              <a:rPr kumimoji="1" lang="zh-CN" altLang="en-US" sz="2400" b="1" spc="300" dirty="0">
                <a:solidFill>
                  <a:schemeClr val="bg1"/>
                </a:solidFill>
                <a:effectLst>
                  <a:outerShdw blurRad="50800" dist="38100" dir="5400000" algn="t" rotWithShape="0">
                    <a:prstClr val="black">
                      <a:alpha val="40000"/>
                    </a:prstClr>
                  </a:outerShdw>
                </a:effectLst>
                <a:latin typeface="Arial" panose="020B0604020202020204" pitchFamily="34" charset="0"/>
                <a:ea typeface="Microsoft YaHei" panose="020B0503020204020204" pitchFamily="34" charset="-122"/>
                <a:cs typeface="Arial" panose="020B0604020202020204" pitchFamily="34" charset="0"/>
              </a:rPr>
              <a:t>陈子衍</a:t>
            </a:r>
          </a:p>
        </p:txBody>
      </p:sp>
      <p:sp>
        <p:nvSpPr>
          <p:cNvPr id="21" name="流程图: 延期 20">
            <a:extLst>
              <a:ext uri="{FF2B5EF4-FFF2-40B4-BE49-F238E27FC236}">
                <a16:creationId xmlns:a16="http://schemas.microsoft.com/office/drawing/2014/main" id="{CB696600-DA59-44AB-A023-45A0F6B582DB}"/>
              </a:ext>
            </a:extLst>
          </p:cNvPr>
          <p:cNvSpPr/>
          <p:nvPr/>
        </p:nvSpPr>
        <p:spPr>
          <a:xfrm flipH="1">
            <a:off x="11644604" y="5559031"/>
            <a:ext cx="544378" cy="524232"/>
          </a:xfrm>
          <a:prstGeom prst="flowChartDelay">
            <a:avLst/>
          </a:prstGeom>
          <a:solidFill>
            <a:srgbClr val="D217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27</a:t>
            </a:r>
            <a:endParaRPr lang="zh-CN" altLang="en-US" dirty="0"/>
          </a:p>
        </p:txBody>
      </p:sp>
      <p:sp>
        <p:nvSpPr>
          <p:cNvPr id="50" name="文本框 5">
            <a:extLst>
              <a:ext uri="{FF2B5EF4-FFF2-40B4-BE49-F238E27FC236}">
                <a16:creationId xmlns:a16="http://schemas.microsoft.com/office/drawing/2014/main" id="{BEBA1560-0D33-42BA-8CA9-0A70D734D1F0}"/>
              </a:ext>
            </a:extLst>
          </p:cNvPr>
          <p:cNvSpPr txBox="1">
            <a:spLocks noChangeArrowheads="1"/>
          </p:cNvSpPr>
          <p:nvPr/>
        </p:nvSpPr>
        <p:spPr bwMode="auto">
          <a:xfrm>
            <a:off x="2159002" y="4340225"/>
            <a:ext cx="84963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nSpc>
                <a:spcPct val="100000"/>
              </a:lnSpc>
              <a:spcBef>
                <a:spcPct val="0"/>
              </a:spcBef>
              <a:buFontTx/>
              <a:buNone/>
            </a:pPr>
            <a:endParaRPr lang="zh-CN" altLang="en-US" sz="1800">
              <a:solidFill>
                <a:srgbClr val="000000"/>
              </a:solidFill>
              <a:ea typeface="宋体" panose="02010600030101010101" pitchFamily="2" charset="-122"/>
            </a:endParaRPr>
          </a:p>
        </p:txBody>
      </p:sp>
      <p:sp>
        <p:nvSpPr>
          <p:cNvPr id="18" name="文本框 5">
            <a:extLst>
              <a:ext uri="{FF2B5EF4-FFF2-40B4-BE49-F238E27FC236}">
                <a16:creationId xmlns:a16="http://schemas.microsoft.com/office/drawing/2014/main" id="{E9115A0C-29A0-4477-9522-218A01A2F611}"/>
              </a:ext>
            </a:extLst>
          </p:cNvPr>
          <p:cNvSpPr txBox="1">
            <a:spLocks noChangeArrowheads="1"/>
          </p:cNvSpPr>
          <p:nvPr/>
        </p:nvSpPr>
        <p:spPr bwMode="auto">
          <a:xfrm>
            <a:off x="2159002" y="4322469"/>
            <a:ext cx="84963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nSpc>
                <a:spcPct val="100000"/>
              </a:lnSpc>
              <a:spcBef>
                <a:spcPct val="0"/>
              </a:spcBef>
              <a:buFontTx/>
              <a:buNone/>
            </a:pPr>
            <a:endParaRPr lang="zh-CN" altLang="en-US" sz="1800">
              <a:solidFill>
                <a:srgbClr val="000000"/>
              </a:solidFill>
              <a:ea typeface="宋体" panose="02010600030101010101" pitchFamily="2" charset="-122"/>
            </a:endParaRPr>
          </a:p>
        </p:txBody>
      </p:sp>
      <p:sp>
        <p:nvSpPr>
          <p:cNvPr id="23" name="文本框 5">
            <a:extLst>
              <a:ext uri="{FF2B5EF4-FFF2-40B4-BE49-F238E27FC236}">
                <a16:creationId xmlns:a16="http://schemas.microsoft.com/office/drawing/2014/main" id="{33A241AC-63B8-49B2-94D5-3256B4A4F86D}"/>
              </a:ext>
            </a:extLst>
          </p:cNvPr>
          <p:cNvSpPr txBox="1">
            <a:spLocks noChangeArrowheads="1"/>
          </p:cNvSpPr>
          <p:nvPr/>
        </p:nvSpPr>
        <p:spPr bwMode="auto">
          <a:xfrm>
            <a:off x="1821650" y="4171549"/>
            <a:ext cx="84963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nSpc>
                <a:spcPct val="100000"/>
              </a:lnSpc>
              <a:spcBef>
                <a:spcPct val="0"/>
              </a:spcBef>
              <a:buFontTx/>
              <a:buNone/>
            </a:pPr>
            <a:endParaRPr lang="zh-CN" altLang="en-US" sz="1800">
              <a:solidFill>
                <a:srgbClr val="000000"/>
              </a:solidFill>
              <a:ea typeface="宋体" panose="02010600030101010101" pitchFamily="2" charset="-122"/>
            </a:endParaRPr>
          </a:p>
        </p:txBody>
      </p:sp>
      <p:pic>
        <p:nvPicPr>
          <p:cNvPr id="24" name="图片 23">
            <a:extLst>
              <a:ext uri="{FF2B5EF4-FFF2-40B4-BE49-F238E27FC236}">
                <a16:creationId xmlns:a16="http://schemas.microsoft.com/office/drawing/2014/main" id="{19BC8E75-18B7-4D02-8E38-5DD014E81AB2}"/>
              </a:ext>
            </a:extLst>
          </p:cNvPr>
          <p:cNvPicPr>
            <a:picLocks noChangeAspect="1"/>
          </p:cNvPicPr>
          <p:nvPr/>
        </p:nvPicPr>
        <p:blipFill>
          <a:blip r:embed="rId7"/>
          <a:stretch>
            <a:fillRect/>
          </a:stretch>
        </p:blipFill>
        <p:spPr>
          <a:xfrm>
            <a:off x="1113302" y="1307574"/>
            <a:ext cx="4793390" cy="3546208"/>
          </a:xfrm>
          <a:prstGeom prst="rect">
            <a:avLst/>
          </a:prstGeom>
        </p:spPr>
      </p:pic>
      <p:pic>
        <p:nvPicPr>
          <p:cNvPr id="25" name="图片 24">
            <a:extLst>
              <a:ext uri="{FF2B5EF4-FFF2-40B4-BE49-F238E27FC236}">
                <a16:creationId xmlns:a16="http://schemas.microsoft.com/office/drawing/2014/main" id="{255EC1C7-2832-421F-AE2A-1DF982AC1BC2}"/>
              </a:ext>
            </a:extLst>
          </p:cNvPr>
          <p:cNvPicPr>
            <a:picLocks noChangeAspect="1"/>
          </p:cNvPicPr>
          <p:nvPr/>
        </p:nvPicPr>
        <p:blipFill>
          <a:blip r:embed="rId8"/>
          <a:stretch>
            <a:fillRect/>
          </a:stretch>
        </p:blipFill>
        <p:spPr>
          <a:xfrm>
            <a:off x="6032908" y="1300822"/>
            <a:ext cx="4803568" cy="3546208"/>
          </a:xfrm>
          <a:prstGeom prst="rect">
            <a:avLst/>
          </a:prstGeom>
        </p:spPr>
      </p:pic>
      <p:sp>
        <p:nvSpPr>
          <p:cNvPr id="29" name="文本框 9">
            <a:extLst>
              <a:ext uri="{FF2B5EF4-FFF2-40B4-BE49-F238E27FC236}">
                <a16:creationId xmlns:a16="http://schemas.microsoft.com/office/drawing/2014/main" id="{FFDDA435-9612-4E83-8C4A-5E0233C29C4A}"/>
              </a:ext>
            </a:extLst>
          </p:cNvPr>
          <p:cNvSpPr txBox="1">
            <a:spLocks noChangeArrowheads="1"/>
          </p:cNvSpPr>
          <p:nvPr/>
        </p:nvSpPr>
        <p:spPr bwMode="auto">
          <a:xfrm>
            <a:off x="1958994" y="5091506"/>
            <a:ext cx="4891087" cy="874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9pPr>
          </a:lstStyle>
          <a:p>
            <a:pPr>
              <a:lnSpc>
                <a:spcPct val="150000"/>
              </a:lnSpc>
              <a:spcBef>
                <a:spcPct val="0"/>
              </a:spcBef>
              <a:buFontTx/>
              <a:buNone/>
            </a:pPr>
            <a:r>
              <a:rPr lang="zh-CN" altLang="en-US" sz="1800" dirty="0">
                <a:latin typeface="微软雅黑" panose="020B0503020204020204" pitchFamily="34" charset="-122"/>
                <a:ea typeface="微软雅黑" panose="020B0503020204020204" pitchFamily="34" charset="-122"/>
              </a:rPr>
              <a:t>用户位置： </a:t>
            </a:r>
            <a:r>
              <a:rPr lang="en-US" altLang="zh-CN" sz="1800" dirty="0">
                <a:latin typeface="微软雅黑" panose="020B0503020204020204" pitchFamily="34" charset="-122"/>
                <a:ea typeface="微软雅黑" panose="020B0503020204020204" pitchFamily="34" charset="-122"/>
              </a:rPr>
              <a:t>(0,0) </a:t>
            </a:r>
            <a:r>
              <a:rPr lang="zh-CN" altLang="en-US" sz="1800" dirty="0">
                <a:latin typeface="微软雅黑" panose="020B0503020204020204" pitchFamily="34" charset="-122"/>
                <a:ea typeface="微软雅黑" panose="020B0503020204020204" pitchFamily="34" charset="-122"/>
              </a:rPr>
              <a:t>和</a:t>
            </a:r>
            <a:r>
              <a:rPr lang="en-US" altLang="zh-CN" sz="1800" dirty="0">
                <a:latin typeface="微软雅黑" panose="020B0503020204020204" pitchFamily="34" charset="-122"/>
                <a:ea typeface="微软雅黑" panose="020B0503020204020204" pitchFamily="34" charset="-122"/>
              </a:rPr>
              <a:t> (500</a:t>
            </a:r>
            <a:r>
              <a:rPr lang="zh-CN" altLang="en-US" sz="1800" dirty="0">
                <a:latin typeface="微软雅黑" panose="020B0503020204020204" pitchFamily="34" charset="-122"/>
                <a:ea typeface="微软雅黑" panose="020B0503020204020204" pitchFamily="34" charset="-122"/>
              </a:rPr>
              <a:t>，</a:t>
            </a:r>
            <a:r>
              <a:rPr lang="en-US" altLang="zh-CN" sz="1800" dirty="0">
                <a:latin typeface="微软雅黑" panose="020B0503020204020204" pitchFamily="34" charset="-122"/>
                <a:ea typeface="微软雅黑" panose="020B0503020204020204" pitchFamily="34" charset="-122"/>
              </a:rPr>
              <a:t>500)</a:t>
            </a:r>
          </a:p>
          <a:p>
            <a:pPr>
              <a:lnSpc>
                <a:spcPct val="150000"/>
              </a:lnSpc>
              <a:spcBef>
                <a:spcPct val="0"/>
              </a:spcBef>
              <a:buFontTx/>
              <a:buNone/>
            </a:pPr>
            <a:r>
              <a:rPr lang="en-US" altLang="zh-CN" sz="1800" dirty="0">
                <a:latin typeface="微软雅黑" panose="020B0503020204020204" pitchFamily="34" charset="-122"/>
                <a:ea typeface="微软雅黑" panose="020B0503020204020204" pitchFamily="34" charset="-122"/>
              </a:rPr>
              <a:t>UAV</a:t>
            </a:r>
            <a:r>
              <a:rPr lang="zh-CN" altLang="en-US" sz="1800" dirty="0">
                <a:latin typeface="微软雅黑" panose="020B0503020204020204" pitchFamily="34" charset="-122"/>
                <a:ea typeface="微软雅黑" panose="020B0503020204020204" pitchFamily="34" charset="-122"/>
              </a:rPr>
              <a:t>位置： </a:t>
            </a:r>
            <a:r>
              <a:rPr lang="en-US" altLang="zh-CN" sz="1800" dirty="0">
                <a:latin typeface="微软雅黑" panose="020B0503020204020204" pitchFamily="34" charset="-122"/>
                <a:ea typeface="微软雅黑" panose="020B0503020204020204" pitchFamily="34" charset="-122"/>
              </a:rPr>
              <a:t>(50,50) (250,400) (450,100)</a:t>
            </a:r>
            <a:endParaRPr lang="zh-CN" altLang="en-US" sz="1800" dirty="0">
              <a:latin typeface="微软雅黑" panose="020B0503020204020204" pitchFamily="34" charset="-122"/>
              <a:ea typeface="微软雅黑" panose="020B0503020204020204" pitchFamily="34" charset="-122"/>
            </a:endParaRPr>
          </a:p>
        </p:txBody>
      </p:sp>
      <p:sp>
        <p:nvSpPr>
          <p:cNvPr id="30" name="文本框 29">
            <a:extLst>
              <a:ext uri="{FF2B5EF4-FFF2-40B4-BE49-F238E27FC236}">
                <a16:creationId xmlns:a16="http://schemas.microsoft.com/office/drawing/2014/main" id="{208C0F47-3DA1-4C83-AEC3-19C74C465563}"/>
              </a:ext>
            </a:extLst>
          </p:cNvPr>
          <p:cNvSpPr txBox="1"/>
          <p:nvPr/>
        </p:nvSpPr>
        <p:spPr>
          <a:xfrm>
            <a:off x="6711150" y="5205696"/>
            <a:ext cx="3528764" cy="646331"/>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启发式算法的仿真还存在问题，后续进行修改</a:t>
            </a:r>
          </a:p>
        </p:txBody>
      </p:sp>
    </p:spTree>
    <p:extLst>
      <p:ext uri="{BB962C8B-B14F-4D97-AF65-F5344CB8AC3E}">
        <p14:creationId xmlns:p14="http://schemas.microsoft.com/office/powerpoint/2010/main" val="39873110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6" name="矩形 15">
            <a:extLst>
              <a:ext uri="{FF2B5EF4-FFF2-40B4-BE49-F238E27FC236}">
                <a16:creationId xmlns:a16="http://schemas.microsoft.com/office/drawing/2014/main" id="{A675363A-0911-7349-A790-22877BA5C207}"/>
              </a:ext>
            </a:extLst>
          </p:cNvPr>
          <p:cNvSpPr/>
          <p:nvPr/>
        </p:nvSpPr>
        <p:spPr>
          <a:xfrm>
            <a:off x="346287" y="375495"/>
            <a:ext cx="11462658" cy="6077693"/>
          </a:xfrm>
          <a:prstGeom prst="rect">
            <a:avLst/>
          </a:prstGeom>
          <a:gradFill>
            <a:gsLst>
              <a:gs pos="0">
                <a:schemeClr val="bg1">
                  <a:alpha val="7000"/>
                </a:schemeClr>
              </a:gs>
              <a:gs pos="38000">
                <a:schemeClr val="bg1">
                  <a:alpha val="0"/>
                </a:schemeClr>
              </a:gs>
              <a:gs pos="62000">
                <a:schemeClr val="bg1">
                  <a:alpha val="0"/>
                </a:schemeClr>
              </a:gs>
              <a:gs pos="100000">
                <a:schemeClr val="bg1">
                  <a:alpha val="7000"/>
                </a:schemeClr>
              </a:gs>
            </a:gsLst>
            <a:lin ang="0" scaled="0"/>
          </a:gradFill>
          <a:ln w="19050">
            <a:gradFill>
              <a:gsLst>
                <a:gs pos="0">
                  <a:schemeClr val="bg1"/>
                </a:gs>
                <a:gs pos="38000">
                  <a:schemeClr val="bg1">
                    <a:alpha val="0"/>
                  </a:schemeClr>
                </a:gs>
                <a:gs pos="62000">
                  <a:schemeClr val="bg1">
                    <a:alpha val="0"/>
                  </a:schemeClr>
                </a:gs>
                <a:gs pos="100000">
                  <a:schemeClr val="bg1"/>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pic>
        <p:nvPicPr>
          <p:cNvPr id="9" name="图片 8" descr="图片包含 游戏机, 画, 钟表&#10;&#10;描述已自动生成">
            <a:extLst>
              <a:ext uri="{FF2B5EF4-FFF2-40B4-BE49-F238E27FC236}">
                <a16:creationId xmlns:a16="http://schemas.microsoft.com/office/drawing/2014/main" id="{A1AD7DCB-39D2-A84B-9C99-0071993CE64C}"/>
              </a:ext>
            </a:extLst>
          </p:cNvPr>
          <p:cNvPicPr>
            <a:picLocks noChangeAspect="1"/>
          </p:cNvPicPr>
          <p:nvPr/>
        </p:nvPicPr>
        <p:blipFill>
          <a:blip r:embed="rId3">
            <a:alphaModFix/>
          </a:blip>
          <a:stretch>
            <a:fillRect/>
          </a:stretch>
        </p:blipFill>
        <p:spPr>
          <a:xfrm>
            <a:off x="4586145" y="122295"/>
            <a:ext cx="3019710" cy="616930"/>
          </a:xfrm>
          <a:prstGeom prst="rect">
            <a:avLst/>
          </a:prstGeom>
        </p:spPr>
      </p:pic>
      <p:pic>
        <p:nvPicPr>
          <p:cNvPr id="8" name="图片 7">
            <a:extLst>
              <a:ext uri="{FF2B5EF4-FFF2-40B4-BE49-F238E27FC236}">
                <a16:creationId xmlns:a16="http://schemas.microsoft.com/office/drawing/2014/main" id="{8394D919-8A2D-A84C-BAF8-4EC45AF87A4C}"/>
              </a:ext>
            </a:extLst>
          </p:cNvPr>
          <p:cNvPicPr>
            <a:picLocks noChangeAspect="1"/>
          </p:cNvPicPr>
          <p:nvPr/>
        </p:nvPicPr>
        <p:blipFill>
          <a:blip r:embed="rId4" cstate="screen">
            <a:alphaModFix amt="70000"/>
            <a:extLst>
              <a:ext uri="{28A0092B-C50C-407E-A947-70E740481C1C}">
                <a14:useLocalDpi xmlns:a14="http://schemas.microsoft.com/office/drawing/2010/main"/>
              </a:ext>
            </a:extLst>
          </a:blip>
          <a:stretch>
            <a:fillRect/>
          </a:stretch>
        </p:blipFill>
        <p:spPr>
          <a:xfrm>
            <a:off x="5052435" y="6220399"/>
            <a:ext cx="2050361" cy="406902"/>
          </a:xfrm>
          <a:prstGeom prst="rect">
            <a:avLst/>
          </a:prstGeom>
        </p:spPr>
      </p:pic>
      <p:pic>
        <p:nvPicPr>
          <p:cNvPr id="10" name="图片 9" descr="图片包含 游戏机, 画&#10;&#10;描述已自动生成">
            <a:extLst>
              <a:ext uri="{FF2B5EF4-FFF2-40B4-BE49-F238E27FC236}">
                <a16:creationId xmlns:a16="http://schemas.microsoft.com/office/drawing/2014/main" id="{BC032A8A-9A5B-E04A-8688-CFB6EABBDEED}"/>
              </a:ext>
            </a:extLst>
          </p:cNvPr>
          <p:cNvPicPr>
            <a:picLocks noChangeAspect="1"/>
          </p:cNvPicPr>
          <p:nvPr/>
        </p:nvPicPr>
        <p:blipFill>
          <a:blip r:embed="rId5">
            <a:alphaModFix amt="50000"/>
          </a:blip>
          <a:stretch>
            <a:fillRect/>
          </a:stretch>
        </p:blipFill>
        <p:spPr>
          <a:xfrm>
            <a:off x="1133960" y="690867"/>
            <a:ext cx="9887309" cy="3229854"/>
          </a:xfrm>
          <a:prstGeom prst="rect">
            <a:avLst/>
          </a:prstGeom>
        </p:spPr>
      </p:pic>
      <p:cxnSp>
        <p:nvCxnSpPr>
          <p:cNvPr id="6" name="直线连接符 5">
            <a:extLst>
              <a:ext uri="{FF2B5EF4-FFF2-40B4-BE49-F238E27FC236}">
                <a16:creationId xmlns:a16="http://schemas.microsoft.com/office/drawing/2014/main" id="{62D31072-9148-A448-94A2-250D1731788C}"/>
              </a:ext>
            </a:extLst>
          </p:cNvPr>
          <p:cNvCxnSpPr/>
          <p:nvPr/>
        </p:nvCxnSpPr>
        <p:spPr>
          <a:xfrm>
            <a:off x="2854036" y="3541855"/>
            <a:ext cx="6483928" cy="0"/>
          </a:xfrm>
          <a:prstGeom prst="line">
            <a:avLst/>
          </a:prstGeom>
          <a:ln w="19050">
            <a:gradFill>
              <a:gsLst>
                <a:gs pos="50000">
                  <a:schemeClr val="bg1"/>
                </a:gs>
                <a:gs pos="0">
                  <a:schemeClr val="bg1">
                    <a:lumMod val="100000"/>
                    <a:alpha val="0"/>
                  </a:schemeClr>
                </a:gs>
                <a:gs pos="100000">
                  <a:schemeClr val="bg1">
                    <a:alpha val="0"/>
                  </a:schemeClr>
                </a:gs>
              </a:gsLst>
              <a:lin ang="0" scaled="0"/>
            </a:gradFill>
          </a:ln>
        </p:spPr>
        <p:style>
          <a:lnRef idx="1">
            <a:schemeClr val="accent1"/>
          </a:lnRef>
          <a:fillRef idx="0">
            <a:schemeClr val="accent1"/>
          </a:fillRef>
          <a:effectRef idx="0">
            <a:schemeClr val="accent1"/>
          </a:effectRef>
          <a:fontRef idx="minor">
            <a:schemeClr val="tx1"/>
          </a:fontRef>
        </p:style>
      </p:cxnSp>
      <p:sp>
        <p:nvSpPr>
          <p:cNvPr id="5" name="矩形 4">
            <a:extLst>
              <a:ext uri="{FF2B5EF4-FFF2-40B4-BE49-F238E27FC236}">
                <a16:creationId xmlns:a16="http://schemas.microsoft.com/office/drawing/2014/main" id="{986F66E5-18C0-C64B-8634-4CB8BDF5BE78}"/>
              </a:ext>
            </a:extLst>
          </p:cNvPr>
          <p:cNvSpPr/>
          <p:nvPr/>
        </p:nvSpPr>
        <p:spPr>
          <a:xfrm>
            <a:off x="3341639" y="3789868"/>
            <a:ext cx="5589865" cy="338554"/>
          </a:xfrm>
          <a:prstGeom prst="rect">
            <a:avLst/>
          </a:prstGeom>
        </p:spPr>
        <p:txBody>
          <a:bodyPr wrap="none">
            <a:spAutoFit/>
          </a:bodyPr>
          <a:lstStyle/>
          <a:p>
            <a:pPr algn="ctr"/>
            <a:r>
              <a:rPr lang="en-US" altLang="zh-CN" sz="1600" spc="1200" dirty="0">
                <a:solidFill>
                  <a:schemeClr val="bg1"/>
                </a:solidFill>
                <a:effectLst>
                  <a:outerShdw dist="12700" dir="5400000" algn="ctr" rotWithShape="0">
                    <a:srgbClr val="000000"/>
                  </a:outerShdw>
                </a:effectLst>
                <a:latin typeface="Arial" panose="020B0604020202020204" pitchFamily="34" charset="0"/>
                <a:ea typeface="Microsoft YaHei Light" panose="020B0503020204020204" pitchFamily="34" charset="-122"/>
                <a:cs typeface="Arial" panose="020B0604020202020204" pitchFamily="34" charset="0"/>
              </a:rPr>
              <a:t>QUESTIONS</a:t>
            </a:r>
            <a:r>
              <a:rPr lang="zh-CN" altLang="en-US" sz="1600" spc="1200" dirty="0">
                <a:solidFill>
                  <a:schemeClr val="bg1"/>
                </a:solidFill>
                <a:effectLst>
                  <a:outerShdw dist="12700" dir="5400000" algn="ctr" rotWithShape="0">
                    <a:srgbClr val="000000"/>
                  </a:outerShdw>
                </a:effectLst>
                <a:latin typeface="Arial" panose="020B0604020202020204" pitchFamily="34" charset="0"/>
                <a:ea typeface="Microsoft YaHei Light" panose="020B0503020204020204" pitchFamily="34" charset="-122"/>
                <a:cs typeface="Arial" panose="020B0604020202020204" pitchFamily="34" charset="0"/>
              </a:rPr>
              <a:t> </a:t>
            </a:r>
            <a:r>
              <a:rPr lang="en-US" altLang="zh-CN" sz="1600" spc="1200" dirty="0">
                <a:solidFill>
                  <a:schemeClr val="bg1"/>
                </a:solidFill>
                <a:effectLst>
                  <a:outerShdw dist="12700" dir="5400000" algn="ctr" rotWithShape="0">
                    <a:srgbClr val="000000"/>
                  </a:outerShdw>
                </a:effectLst>
                <a:latin typeface="Arial" panose="020B0604020202020204" pitchFamily="34" charset="0"/>
                <a:ea typeface="Microsoft YaHei Light" panose="020B0503020204020204" pitchFamily="34" charset="-122"/>
                <a:cs typeface="Arial" panose="020B0604020202020204" pitchFamily="34" charset="0"/>
              </a:rPr>
              <a:t>&amp;</a:t>
            </a:r>
            <a:r>
              <a:rPr lang="zh-CN" altLang="en-US" sz="1600" spc="1200" dirty="0">
                <a:solidFill>
                  <a:schemeClr val="bg1"/>
                </a:solidFill>
                <a:effectLst>
                  <a:outerShdw dist="12700" dir="5400000" algn="ctr" rotWithShape="0">
                    <a:srgbClr val="000000"/>
                  </a:outerShdw>
                </a:effectLst>
                <a:latin typeface="Arial" panose="020B0604020202020204" pitchFamily="34" charset="0"/>
                <a:ea typeface="Microsoft YaHei Light" panose="020B0503020204020204" pitchFamily="34" charset="-122"/>
                <a:cs typeface="Arial" panose="020B0604020202020204" pitchFamily="34" charset="0"/>
              </a:rPr>
              <a:t> </a:t>
            </a:r>
            <a:r>
              <a:rPr lang="en-US" altLang="zh-CN" sz="1600" spc="1200" dirty="0">
                <a:solidFill>
                  <a:schemeClr val="bg1"/>
                </a:solidFill>
                <a:effectLst>
                  <a:outerShdw dist="12700" dir="5400000" algn="ctr" rotWithShape="0">
                    <a:srgbClr val="000000"/>
                  </a:outerShdw>
                </a:effectLst>
                <a:latin typeface="Arial" panose="020B0604020202020204" pitchFamily="34" charset="0"/>
                <a:ea typeface="Microsoft YaHei Light" panose="020B0503020204020204" pitchFamily="34" charset="-122"/>
                <a:cs typeface="Arial" panose="020B0604020202020204" pitchFamily="34" charset="0"/>
              </a:rPr>
              <a:t>ANSWERS</a:t>
            </a:r>
            <a:endParaRPr lang="zh-CN" altLang="en-US" sz="1600" spc="1200" dirty="0">
              <a:solidFill>
                <a:schemeClr val="bg1"/>
              </a:solidFill>
              <a:effectLst>
                <a:outerShdw dist="12700" dir="5400000" algn="ctr" rotWithShape="0">
                  <a:srgbClr val="000000"/>
                </a:outerShdw>
              </a:effectLst>
              <a:latin typeface="Arial" panose="020B0604020202020204" pitchFamily="34" charset="0"/>
              <a:ea typeface="Microsoft YaHei Light" panose="020B0503020204020204" pitchFamily="34" charset="-122"/>
              <a:cs typeface="Arial" panose="020B0604020202020204" pitchFamily="34" charset="0"/>
            </a:endParaRPr>
          </a:p>
        </p:txBody>
      </p:sp>
      <p:sp>
        <p:nvSpPr>
          <p:cNvPr id="17" name="文本框 16">
            <a:extLst>
              <a:ext uri="{FF2B5EF4-FFF2-40B4-BE49-F238E27FC236}">
                <a16:creationId xmlns:a16="http://schemas.microsoft.com/office/drawing/2014/main" id="{3AF98CBD-D89A-2E47-8A78-304CDD28127D}"/>
              </a:ext>
            </a:extLst>
          </p:cNvPr>
          <p:cNvSpPr txBox="1"/>
          <p:nvPr/>
        </p:nvSpPr>
        <p:spPr>
          <a:xfrm>
            <a:off x="3389667" y="2433859"/>
            <a:ext cx="5493812" cy="1107996"/>
          </a:xfrm>
          <a:prstGeom prst="rect">
            <a:avLst/>
          </a:prstGeom>
          <a:noFill/>
          <a:effectLst>
            <a:outerShdw blurRad="50800" dist="38100" dir="5400000" algn="t" rotWithShape="0">
              <a:prstClr val="black">
                <a:alpha val="40000"/>
              </a:prstClr>
            </a:outerShdw>
          </a:effectLst>
        </p:spPr>
        <p:txBody>
          <a:bodyPr wrap="none" rtlCol="0">
            <a:spAutoFit/>
          </a:bodyPr>
          <a:lstStyle/>
          <a:p>
            <a:pPr algn="ctr"/>
            <a:r>
              <a:rPr kumimoji="1" lang="zh-CN" altLang="en-US" sz="6600" b="1" spc="300" dirty="0">
                <a:ln w="9525">
                  <a:noFill/>
                </a:ln>
                <a:gradFill>
                  <a:gsLst>
                    <a:gs pos="0">
                      <a:schemeClr val="bg1"/>
                    </a:gs>
                    <a:gs pos="100000">
                      <a:schemeClr val="bg1">
                        <a:lumMod val="65000"/>
                      </a:schemeClr>
                    </a:gs>
                  </a:gsLst>
                  <a:lin ang="5400000" scaled="1"/>
                </a:gradFill>
                <a:latin typeface="Arial" panose="020B0604020202020204" pitchFamily="34" charset="0"/>
                <a:ea typeface="Microsoft YaHei" panose="020B0503020204020204" pitchFamily="34" charset="-122"/>
                <a:cs typeface="Arial" panose="020B0604020202020204" pitchFamily="34" charset="0"/>
              </a:rPr>
              <a:t>感谢大家观看</a:t>
            </a:r>
          </a:p>
        </p:txBody>
      </p:sp>
    </p:spTree>
    <p:extLst>
      <p:ext uri="{BB962C8B-B14F-4D97-AF65-F5344CB8AC3E}">
        <p14:creationId xmlns:p14="http://schemas.microsoft.com/office/powerpoint/2010/main" val="25700935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pSp>
        <p:nvGrpSpPr>
          <p:cNvPr id="21" name="组合 20">
            <a:extLst>
              <a:ext uri="{FF2B5EF4-FFF2-40B4-BE49-F238E27FC236}">
                <a16:creationId xmlns:a16="http://schemas.microsoft.com/office/drawing/2014/main" id="{6E688555-945E-8541-9F89-F8445E2A4B6C}"/>
              </a:ext>
            </a:extLst>
          </p:cNvPr>
          <p:cNvGrpSpPr/>
          <p:nvPr/>
        </p:nvGrpSpPr>
        <p:grpSpPr>
          <a:xfrm>
            <a:off x="0" y="-1"/>
            <a:ext cx="12192000" cy="6858002"/>
            <a:chOff x="0" y="-1"/>
            <a:chExt cx="12192000" cy="6858002"/>
          </a:xfrm>
        </p:grpSpPr>
        <p:sp>
          <p:nvSpPr>
            <p:cNvPr id="22" name="矩形 21">
              <a:extLst>
                <a:ext uri="{FF2B5EF4-FFF2-40B4-BE49-F238E27FC236}">
                  <a16:creationId xmlns:a16="http://schemas.microsoft.com/office/drawing/2014/main" id="{2C3CD16C-BBF6-EA48-9615-31D43C6FABBF}"/>
                </a:ext>
              </a:extLst>
            </p:cNvPr>
            <p:cNvSpPr/>
            <p:nvPr/>
          </p:nvSpPr>
          <p:spPr>
            <a:xfrm>
              <a:off x="0" y="-1"/>
              <a:ext cx="12192000" cy="706266"/>
            </a:xfrm>
            <a:prstGeom prst="rect">
              <a:avLst/>
            </a:prstGeom>
            <a:gradFill>
              <a:gsLst>
                <a:gs pos="0">
                  <a:srgbClr val="C00000"/>
                </a:gs>
                <a:gs pos="100000">
                  <a:srgbClr val="C00000">
                    <a:lumMod val="94000"/>
                    <a:lumOff val="6000"/>
                    <a:alpha val="8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23" name="矩形 22">
              <a:extLst>
                <a:ext uri="{FF2B5EF4-FFF2-40B4-BE49-F238E27FC236}">
                  <a16:creationId xmlns:a16="http://schemas.microsoft.com/office/drawing/2014/main" id="{27F9E61C-0676-C740-BAA8-5FA5E4DE2731}"/>
                </a:ext>
              </a:extLst>
            </p:cNvPr>
            <p:cNvSpPr/>
            <p:nvPr/>
          </p:nvSpPr>
          <p:spPr>
            <a:xfrm>
              <a:off x="0" y="708047"/>
              <a:ext cx="12192000" cy="132378"/>
            </a:xfrm>
            <a:prstGeom prst="rect">
              <a:avLst/>
            </a:prstGeom>
            <a:gradFill>
              <a:gsLst>
                <a:gs pos="0">
                  <a:srgbClr val="C00000">
                    <a:alpha val="32000"/>
                  </a:srgbClr>
                </a:gs>
                <a:gs pos="100000">
                  <a:srgbClr val="C00000">
                    <a:lumMod val="94000"/>
                    <a:lumOff val="6000"/>
                    <a:alpha val="2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24" name="矩形 23">
              <a:extLst>
                <a:ext uri="{FF2B5EF4-FFF2-40B4-BE49-F238E27FC236}">
                  <a16:creationId xmlns:a16="http://schemas.microsoft.com/office/drawing/2014/main" id="{5F1E5855-ED09-BB4A-904C-06BD695D4697}"/>
                </a:ext>
              </a:extLst>
            </p:cNvPr>
            <p:cNvSpPr/>
            <p:nvPr/>
          </p:nvSpPr>
          <p:spPr>
            <a:xfrm>
              <a:off x="0" y="6453336"/>
              <a:ext cx="12192000" cy="404665"/>
            </a:xfrm>
            <a:prstGeom prst="rect">
              <a:avLst/>
            </a:prstGeom>
            <a:gradFill>
              <a:gsLst>
                <a:gs pos="0">
                  <a:srgbClr val="C00000"/>
                </a:gs>
                <a:gs pos="100000">
                  <a:srgbClr val="C00000">
                    <a:lumMod val="94000"/>
                    <a:lumOff val="6000"/>
                    <a:alpha val="8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grpSp>
      <p:grpSp>
        <p:nvGrpSpPr>
          <p:cNvPr id="25" name="组合 24">
            <a:extLst>
              <a:ext uri="{FF2B5EF4-FFF2-40B4-BE49-F238E27FC236}">
                <a16:creationId xmlns:a16="http://schemas.microsoft.com/office/drawing/2014/main" id="{CE460B2D-3027-A548-882D-EAE8B29A80C7}"/>
              </a:ext>
            </a:extLst>
          </p:cNvPr>
          <p:cNvGrpSpPr/>
          <p:nvPr/>
        </p:nvGrpSpPr>
        <p:grpSpPr>
          <a:xfrm>
            <a:off x="133400" y="140547"/>
            <a:ext cx="11901234" cy="6795389"/>
            <a:chOff x="133400" y="140547"/>
            <a:chExt cx="11901234" cy="6795389"/>
          </a:xfrm>
        </p:grpSpPr>
        <p:pic>
          <p:nvPicPr>
            <p:cNvPr id="29" name="图片 28">
              <a:extLst>
                <a:ext uri="{FF2B5EF4-FFF2-40B4-BE49-F238E27FC236}">
                  <a16:creationId xmlns:a16="http://schemas.microsoft.com/office/drawing/2014/main" id="{48AF64D5-61E2-2C4D-B770-AF01C4A41692}"/>
                </a:ext>
              </a:extLst>
            </p:cNvPr>
            <p:cNvPicPr>
              <a:picLocks noChangeAspect="1"/>
            </p:cNvPicPr>
            <p:nvPr/>
          </p:nvPicPr>
          <p:blipFill>
            <a:blip r:embed="rId4" cstate="screen">
              <a:alphaModFix amt="70000"/>
              <a:extLst>
                <a:ext uri="{28A0092B-C50C-407E-A947-70E740481C1C}">
                  <a14:useLocalDpi xmlns:a14="http://schemas.microsoft.com/office/drawing/2010/main"/>
                </a:ext>
              </a:extLst>
            </a:blip>
            <a:stretch>
              <a:fillRect/>
            </a:stretch>
          </p:blipFill>
          <p:spPr>
            <a:xfrm>
              <a:off x="9840416" y="140547"/>
              <a:ext cx="2031325" cy="403124"/>
            </a:xfrm>
            <a:prstGeom prst="rect">
              <a:avLst/>
            </a:prstGeom>
          </p:spPr>
        </p:pic>
        <p:pic>
          <p:nvPicPr>
            <p:cNvPr id="30" name="图片 29">
              <a:extLst>
                <a:ext uri="{FF2B5EF4-FFF2-40B4-BE49-F238E27FC236}">
                  <a16:creationId xmlns:a16="http://schemas.microsoft.com/office/drawing/2014/main" id="{96736CBC-8395-5D49-9564-F1D3E601B715}"/>
                </a:ext>
              </a:extLst>
            </p:cNvPr>
            <p:cNvPicPr>
              <a:picLocks noChangeAspect="1"/>
            </p:cNvPicPr>
            <p:nvPr/>
          </p:nvPicPr>
          <p:blipFill>
            <a:blip r:embed="rId5" cstate="screen">
              <a:alphaModFix amt="50000"/>
              <a:extLst>
                <a:ext uri="{28A0092B-C50C-407E-A947-70E740481C1C}">
                  <a14:useLocalDpi xmlns:a14="http://schemas.microsoft.com/office/drawing/2010/main"/>
                </a:ext>
              </a:extLst>
            </a:blip>
            <a:stretch>
              <a:fillRect/>
            </a:stretch>
          </p:blipFill>
          <p:spPr>
            <a:xfrm>
              <a:off x="8996245" y="6572902"/>
              <a:ext cx="3038389" cy="185483"/>
            </a:xfrm>
            <a:prstGeom prst="rect">
              <a:avLst/>
            </a:prstGeom>
          </p:spPr>
        </p:pic>
        <p:pic>
          <p:nvPicPr>
            <p:cNvPr id="31" name="图片 30" descr="图片包含 游戏机, 画, 钟表&#10;&#10;描述已自动生成">
              <a:extLst>
                <a:ext uri="{FF2B5EF4-FFF2-40B4-BE49-F238E27FC236}">
                  <a16:creationId xmlns:a16="http://schemas.microsoft.com/office/drawing/2014/main" id="{C52A9106-CB4D-B748-9654-A6EEE495F69D}"/>
                </a:ext>
              </a:extLst>
            </p:cNvPr>
            <p:cNvPicPr>
              <a:picLocks noChangeAspect="1"/>
            </p:cNvPicPr>
            <p:nvPr/>
          </p:nvPicPr>
          <p:blipFill>
            <a:blip r:embed="rId6"/>
            <a:stretch>
              <a:fillRect/>
            </a:stretch>
          </p:blipFill>
          <p:spPr>
            <a:xfrm>
              <a:off x="133400" y="6453336"/>
              <a:ext cx="2362200" cy="482600"/>
            </a:xfrm>
            <a:prstGeom prst="rect">
              <a:avLst/>
            </a:prstGeom>
          </p:spPr>
        </p:pic>
      </p:grpSp>
      <p:sp>
        <p:nvSpPr>
          <p:cNvPr id="26" name="文本框 25">
            <a:extLst>
              <a:ext uri="{FF2B5EF4-FFF2-40B4-BE49-F238E27FC236}">
                <a16:creationId xmlns:a16="http://schemas.microsoft.com/office/drawing/2014/main" id="{82F18CD3-DE75-C848-9FBA-320AB9E7D598}"/>
              </a:ext>
            </a:extLst>
          </p:cNvPr>
          <p:cNvSpPr txBox="1"/>
          <p:nvPr/>
        </p:nvSpPr>
        <p:spPr>
          <a:xfrm>
            <a:off x="175107" y="116852"/>
            <a:ext cx="356188" cy="461665"/>
          </a:xfrm>
          <a:prstGeom prst="rect">
            <a:avLst/>
          </a:prstGeom>
          <a:noFill/>
        </p:spPr>
        <p:txBody>
          <a:bodyPr wrap="none" rtlCol="0">
            <a:spAutoFit/>
          </a:bodyPr>
          <a:lstStyle/>
          <a:p>
            <a:pPr algn="l"/>
            <a:r>
              <a:rPr kumimoji="1" lang="en-US" altLang="zh-CN" sz="2400" b="1" dirty="0">
                <a:solidFill>
                  <a:schemeClr val="bg1"/>
                </a:solidFill>
                <a:effectLst>
                  <a:outerShdw blurRad="50800" dist="38100" dir="5400000" algn="t" rotWithShape="0">
                    <a:prstClr val="black">
                      <a:alpha val="40000"/>
                    </a:prstClr>
                  </a:outerShdw>
                </a:effectLst>
                <a:latin typeface="Arial" panose="020B0604020202020204" pitchFamily="34" charset="0"/>
                <a:ea typeface="Microsoft YaHei" panose="020B0503020204020204" pitchFamily="34" charset="-122"/>
                <a:cs typeface="Arial" panose="020B0604020202020204" pitchFamily="34" charset="0"/>
              </a:rPr>
              <a:t>1</a:t>
            </a:r>
            <a:endParaRPr kumimoji="1" lang="zh-CN" altLang="en-US" sz="2400" b="1" dirty="0">
              <a:solidFill>
                <a:schemeClr val="bg1"/>
              </a:solidFill>
              <a:effectLst>
                <a:outerShdw blurRad="50800" dist="38100" dir="5400000" algn="t" rotWithShape="0">
                  <a:prstClr val="black">
                    <a:alpha val="40000"/>
                  </a:prstClr>
                </a:outerShdw>
              </a:effectLst>
              <a:latin typeface="Arial" panose="020B0604020202020204" pitchFamily="34" charset="0"/>
              <a:ea typeface="Microsoft YaHei" panose="020B0503020204020204" pitchFamily="34" charset="-122"/>
              <a:cs typeface="Arial" panose="020B0604020202020204" pitchFamily="34" charset="0"/>
            </a:endParaRPr>
          </a:p>
        </p:txBody>
      </p:sp>
      <p:cxnSp>
        <p:nvCxnSpPr>
          <p:cNvPr id="27" name="直线连接符 26">
            <a:extLst>
              <a:ext uri="{FF2B5EF4-FFF2-40B4-BE49-F238E27FC236}">
                <a16:creationId xmlns:a16="http://schemas.microsoft.com/office/drawing/2014/main" id="{CF6F5025-52DE-844A-8B12-050285F53236}"/>
              </a:ext>
            </a:extLst>
          </p:cNvPr>
          <p:cNvCxnSpPr/>
          <p:nvPr/>
        </p:nvCxnSpPr>
        <p:spPr>
          <a:xfrm>
            <a:off x="839416" y="124472"/>
            <a:ext cx="0" cy="4188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8" name="文本框 27">
            <a:extLst>
              <a:ext uri="{FF2B5EF4-FFF2-40B4-BE49-F238E27FC236}">
                <a16:creationId xmlns:a16="http://schemas.microsoft.com/office/drawing/2014/main" id="{B572B192-1A8B-0944-BC5E-3183B0CBCBA6}"/>
              </a:ext>
            </a:extLst>
          </p:cNvPr>
          <p:cNvSpPr txBox="1"/>
          <p:nvPr/>
        </p:nvSpPr>
        <p:spPr>
          <a:xfrm>
            <a:off x="1008331" y="124472"/>
            <a:ext cx="4398961" cy="461665"/>
          </a:xfrm>
          <a:prstGeom prst="rect">
            <a:avLst/>
          </a:prstGeom>
          <a:noFill/>
        </p:spPr>
        <p:txBody>
          <a:bodyPr wrap="none" rtlCol="0">
            <a:spAutoFit/>
          </a:bodyPr>
          <a:lstStyle/>
          <a:p>
            <a:pPr algn="l"/>
            <a:r>
              <a:rPr kumimoji="1" lang="zh-CN" altLang="en-US" sz="2400" b="1" spc="300" dirty="0">
                <a:solidFill>
                  <a:schemeClr val="bg1"/>
                </a:solidFill>
                <a:effectLst>
                  <a:outerShdw blurRad="50800" dist="38100" dir="5400000" algn="t" rotWithShape="0">
                    <a:prstClr val="black">
                      <a:alpha val="40000"/>
                    </a:prstClr>
                  </a:outerShdw>
                </a:effectLst>
                <a:latin typeface="Arial" panose="020B0604020202020204" pitchFamily="34" charset="0"/>
                <a:ea typeface="Microsoft YaHei" panose="020B0503020204020204" pitchFamily="34" charset="-122"/>
                <a:cs typeface="Arial" panose="020B0604020202020204" pitchFamily="34" charset="0"/>
              </a:rPr>
              <a:t>什么是控制器</a:t>
            </a:r>
            <a:r>
              <a:rPr kumimoji="1" lang="en-US" altLang="zh-CN" sz="2400" b="1" spc="300" dirty="0">
                <a:solidFill>
                  <a:schemeClr val="bg1"/>
                </a:solidFill>
                <a:effectLst>
                  <a:outerShdw blurRad="50800" dist="38100" dir="5400000" algn="t" rotWithShape="0">
                    <a:prstClr val="black">
                      <a:alpha val="40000"/>
                    </a:prstClr>
                  </a:outerShdw>
                </a:effectLst>
                <a:latin typeface="Arial" panose="020B0604020202020204" pitchFamily="34" charset="0"/>
                <a:ea typeface="Microsoft YaHei" panose="020B0503020204020204" pitchFamily="34" charset="-122"/>
                <a:cs typeface="Arial" panose="020B0604020202020204" pitchFamily="34" charset="0"/>
              </a:rPr>
              <a:t>(Controller)</a:t>
            </a:r>
            <a:endParaRPr kumimoji="1" lang="zh-CN" altLang="en-US" sz="2400" b="1" spc="300" dirty="0">
              <a:solidFill>
                <a:schemeClr val="bg1"/>
              </a:solidFill>
              <a:effectLst>
                <a:outerShdw blurRad="50800" dist="38100" dir="5400000" algn="t" rotWithShape="0">
                  <a:prstClr val="black">
                    <a:alpha val="40000"/>
                  </a:prstClr>
                </a:outerShdw>
              </a:effectLst>
              <a:latin typeface="Arial" panose="020B0604020202020204" pitchFamily="34" charset="0"/>
              <a:ea typeface="Microsoft YaHei" panose="020B0503020204020204" pitchFamily="34" charset="-122"/>
              <a:cs typeface="Arial" panose="020B0604020202020204" pitchFamily="34" charset="0"/>
            </a:endParaRPr>
          </a:p>
        </p:txBody>
      </p:sp>
      <p:sp>
        <p:nvSpPr>
          <p:cNvPr id="2" name="文本框 1">
            <a:extLst>
              <a:ext uri="{FF2B5EF4-FFF2-40B4-BE49-F238E27FC236}">
                <a16:creationId xmlns:a16="http://schemas.microsoft.com/office/drawing/2014/main" id="{BE7FDDE8-198E-42CC-9DA0-38300ED2BAE1}"/>
              </a:ext>
            </a:extLst>
          </p:cNvPr>
          <p:cNvSpPr txBox="1"/>
          <p:nvPr/>
        </p:nvSpPr>
        <p:spPr>
          <a:xfrm>
            <a:off x="839416" y="5788241"/>
            <a:ext cx="10923497" cy="517193"/>
          </a:xfrm>
          <a:prstGeom prst="rect">
            <a:avLst/>
          </a:prstGeom>
          <a:noFill/>
        </p:spPr>
        <p:txBody>
          <a:bodyPr wrap="square" rtlCol="0">
            <a:spAutoFit/>
          </a:bodyPr>
          <a:lstStyle/>
          <a:p>
            <a:pPr>
              <a:lnSpc>
                <a:spcPct val="130000"/>
              </a:lnSpc>
            </a:pPr>
            <a:r>
              <a:rPr kumimoji="1" lang="en-US" altLang="zh-CN" sz="1100" dirty="0">
                <a:latin typeface="Source Han Sans SC Normal" panose="020B0400000000000000" pitchFamily="34" charset="-128"/>
                <a:ea typeface="Source Han Sans SC Normal" panose="020B0400000000000000" pitchFamily="34" charset="-128"/>
              </a:rPr>
              <a:t>M. Sheng, Y. Wang, J. Li, R. Liu, D. Zhou and L. He, “Toward a Flexible and Reconfigurable Broadband Satellite Network: Resource Management Architecture and Strategies,” in IEEE Wireless Communications, vol. 24, no. 4, pp. 127-133, Aug. 2017.</a:t>
            </a:r>
            <a:endParaRPr kumimoji="1" lang="zh-CN" altLang="en-US" sz="1100" dirty="0">
              <a:latin typeface="Source Han Sans SC Normal" panose="020B0400000000000000" pitchFamily="34" charset="-128"/>
              <a:ea typeface="Source Han Sans SC Normal" panose="020B0400000000000000" pitchFamily="34" charset="-128"/>
            </a:endParaRPr>
          </a:p>
        </p:txBody>
      </p:sp>
      <p:sp>
        <p:nvSpPr>
          <p:cNvPr id="3" name="矩形: 圆角 2">
            <a:extLst>
              <a:ext uri="{FF2B5EF4-FFF2-40B4-BE49-F238E27FC236}">
                <a16:creationId xmlns:a16="http://schemas.microsoft.com/office/drawing/2014/main" id="{C41DF2D5-4DA1-4180-917C-69FA0BCE7363}"/>
              </a:ext>
            </a:extLst>
          </p:cNvPr>
          <p:cNvSpPr/>
          <p:nvPr/>
        </p:nvSpPr>
        <p:spPr>
          <a:xfrm>
            <a:off x="745728" y="1944210"/>
            <a:ext cx="1890944" cy="517193"/>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Microsoft YaHei Light" panose="020B0502040204020203" pitchFamily="34" charset="-122"/>
                <a:ea typeface="Microsoft YaHei Light" panose="020B0502040204020203" pitchFamily="34" charset="-122"/>
              </a:rPr>
              <a:t>宽带卫星网络</a:t>
            </a:r>
          </a:p>
        </p:txBody>
      </p:sp>
      <p:sp>
        <p:nvSpPr>
          <p:cNvPr id="4" name="矩形 3">
            <a:extLst>
              <a:ext uri="{FF2B5EF4-FFF2-40B4-BE49-F238E27FC236}">
                <a16:creationId xmlns:a16="http://schemas.microsoft.com/office/drawing/2014/main" id="{2571AC69-09CC-435D-8970-2635097DB032}"/>
              </a:ext>
            </a:extLst>
          </p:cNvPr>
          <p:cNvSpPr/>
          <p:nvPr/>
        </p:nvSpPr>
        <p:spPr>
          <a:xfrm>
            <a:off x="745728" y="2681057"/>
            <a:ext cx="1890944" cy="1733297"/>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latin typeface="Microsoft YaHei Light" panose="020B0502040204020203" pitchFamily="34" charset="-122"/>
                <a:ea typeface="Microsoft YaHei Light" panose="020B0502040204020203" pitchFamily="34" charset="-122"/>
              </a:rPr>
              <a:t>BSN</a:t>
            </a:r>
            <a:r>
              <a:rPr lang="zh-CN" altLang="en-US" sz="1600" dirty="0">
                <a:latin typeface="Microsoft YaHei Light" panose="020B0502040204020203" pitchFamily="34" charset="-122"/>
                <a:ea typeface="Microsoft YaHei Light" panose="020B0502040204020203" pitchFamily="34" charset="-122"/>
              </a:rPr>
              <a:t>是一种常用的卫星网络，但是他是一个专用的网络，如海洋卫星、资源管理卫星。不能资源共享，管理困难。</a:t>
            </a:r>
          </a:p>
        </p:txBody>
      </p:sp>
      <p:sp>
        <p:nvSpPr>
          <p:cNvPr id="5" name="箭头: 右 4">
            <a:extLst>
              <a:ext uri="{FF2B5EF4-FFF2-40B4-BE49-F238E27FC236}">
                <a16:creationId xmlns:a16="http://schemas.microsoft.com/office/drawing/2014/main" id="{C0973605-36E0-447C-92AD-5249B944B5C0}"/>
              </a:ext>
            </a:extLst>
          </p:cNvPr>
          <p:cNvSpPr/>
          <p:nvPr/>
        </p:nvSpPr>
        <p:spPr>
          <a:xfrm>
            <a:off x="2965141" y="3124940"/>
            <a:ext cx="2414726" cy="30406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CCBE3530-82E5-45C6-8617-1550E7B49C1A}"/>
              </a:ext>
            </a:extLst>
          </p:cNvPr>
          <p:cNvSpPr txBox="1"/>
          <p:nvPr/>
        </p:nvSpPr>
        <p:spPr>
          <a:xfrm>
            <a:off x="2911874" y="2559672"/>
            <a:ext cx="2414726" cy="555280"/>
          </a:xfrm>
          <a:prstGeom prst="rect">
            <a:avLst/>
          </a:prstGeom>
          <a:noFill/>
        </p:spPr>
        <p:txBody>
          <a:bodyPr wrap="square" rtlCol="0">
            <a:spAutoFit/>
          </a:bodyPr>
          <a:lstStyle/>
          <a:p>
            <a:pPr algn="ctr">
              <a:lnSpc>
                <a:spcPct val="130000"/>
              </a:lnSpc>
            </a:pPr>
            <a:r>
              <a:rPr lang="en-US" altLang="zh-CN" sz="1200" dirty="0">
                <a:latin typeface="Microsoft YaHei Light" panose="020B0502040204020203" pitchFamily="34" charset="-122"/>
                <a:ea typeface="Microsoft YaHei Light" panose="020B0502040204020203" pitchFamily="34" charset="-122"/>
              </a:rPr>
              <a:t>BSN</a:t>
            </a:r>
            <a:r>
              <a:rPr lang="zh-CN" altLang="en-US" sz="1200" dirty="0">
                <a:latin typeface="Microsoft YaHei Light" panose="020B0502040204020203" pitchFamily="34" charset="-122"/>
                <a:ea typeface="Microsoft YaHei Light" panose="020B0502040204020203" pitchFamily="34" charset="-122"/>
              </a:rPr>
              <a:t>正从传统的单卫星模式、卫星星座模式向互联组网模式转变</a:t>
            </a:r>
            <a:endParaRPr kumimoji="1" lang="zh-CN" altLang="en-US" sz="1000" dirty="0">
              <a:latin typeface="Microsoft YaHei Light" panose="020B0502040204020203" pitchFamily="34" charset="-122"/>
              <a:ea typeface="Microsoft YaHei Light" panose="020B0502040204020203" pitchFamily="34" charset="-122"/>
            </a:endParaRPr>
          </a:p>
        </p:txBody>
      </p:sp>
      <p:sp>
        <p:nvSpPr>
          <p:cNvPr id="8" name="文本框 7">
            <a:extLst>
              <a:ext uri="{FF2B5EF4-FFF2-40B4-BE49-F238E27FC236}">
                <a16:creationId xmlns:a16="http://schemas.microsoft.com/office/drawing/2014/main" id="{BA16A74B-C4F8-41A2-B7AF-CBDDA1C2680B}"/>
              </a:ext>
            </a:extLst>
          </p:cNvPr>
          <p:cNvSpPr txBox="1"/>
          <p:nvPr/>
        </p:nvSpPr>
        <p:spPr>
          <a:xfrm>
            <a:off x="3258104" y="3486146"/>
            <a:ext cx="1615736" cy="555793"/>
          </a:xfrm>
          <a:prstGeom prst="rect">
            <a:avLst/>
          </a:prstGeom>
          <a:noFill/>
        </p:spPr>
        <p:txBody>
          <a:bodyPr wrap="square" rtlCol="0">
            <a:spAutoFit/>
          </a:bodyPr>
          <a:lstStyle/>
          <a:p>
            <a:pPr algn="ctr">
              <a:lnSpc>
                <a:spcPct val="130000"/>
              </a:lnSpc>
            </a:pPr>
            <a:r>
              <a:rPr lang="en-US" altLang="zh-CN" sz="1200" dirty="0">
                <a:latin typeface="Microsoft YaHei Light" panose="020B0502040204020203" pitchFamily="34" charset="-122"/>
                <a:ea typeface="Microsoft YaHei Light" panose="020B0502040204020203" pitchFamily="34" charset="-122"/>
              </a:rPr>
              <a:t>SDN</a:t>
            </a:r>
            <a:r>
              <a:rPr lang="zh-CN" altLang="en-US" sz="1200" dirty="0">
                <a:latin typeface="Microsoft YaHei Light" panose="020B0502040204020203" pitchFamily="34" charset="-122"/>
                <a:ea typeface="Microsoft YaHei Light" panose="020B0502040204020203" pitchFamily="34" charset="-122"/>
              </a:rPr>
              <a:t>、</a:t>
            </a:r>
            <a:r>
              <a:rPr lang="en-US" altLang="zh-CN" sz="1200" dirty="0">
                <a:latin typeface="Microsoft YaHei Light" panose="020B0502040204020203" pitchFamily="34" charset="-122"/>
                <a:ea typeface="Microsoft YaHei Light" panose="020B0502040204020203" pitchFamily="34" charset="-122"/>
              </a:rPr>
              <a:t>NV</a:t>
            </a:r>
            <a:r>
              <a:rPr lang="zh-CN" altLang="en-US" sz="1200" dirty="0">
                <a:latin typeface="Microsoft YaHei Light" panose="020B0502040204020203" pitchFamily="34" charset="-122"/>
                <a:ea typeface="Microsoft YaHei Light" panose="020B0502040204020203" pitchFamily="34" charset="-122"/>
              </a:rPr>
              <a:t>提供高效灵活的管理</a:t>
            </a:r>
          </a:p>
        </p:txBody>
      </p:sp>
      <p:pic>
        <p:nvPicPr>
          <p:cNvPr id="9" name="图片 8">
            <a:extLst>
              <a:ext uri="{FF2B5EF4-FFF2-40B4-BE49-F238E27FC236}">
                <a16:creationId xmlns:a16="http://schemas.microsoft.com/office/drawing/2014/main" id="{E88FBBEE-2CCE-4AB4-95DB-A57B7CBFD1A2}"/>
              </a:ext>
            </a:extLst>
          </p:cNvPr>
          <p:cNvPicPr>
            <a:picLocks noChangeAspect="1"/>
          </p:cNvPicPr>
          <p:nvPr/>
        </p:nvPicPr>
        <p:blipFill>
          <a:blip r:embed="rId7"/>
          <a:stretch>
            <a:fillRect/>
          </a:stretch>
        </p:blipFill>
        <p:spPr>
          <a:xfrm>
            <a:off x="5433136" y="2344199"/>
            <a:ext cx="6329778" cy="3015602"/>
          </a:xfrm>
          <a:prstGeom prst="rect">
            <a:avLst/>
          </a:prstGeom>
        </p:spPr>
      </p:pic>
      <p:sp>
        <p:nvSpPr>
          <p:cNvPr id="32" name="矩形: 圆角 31">
            <a:extLst>
              <a:ext uri="{FF2B5EF4-FFF2-40B4-BE49-F238E27FC236}">
                <a16:creationId xmlns:a16="http://schemas.microsoft.com/office/drawing/2014/main" id="{4E72BFE8-46D7-4846-8428-CEDA09E52E1B}"/>
              </a:ext>
            </a:extLst>
          </p:cNvPr>
          <p:cNvSpPr/>
          <p:nvPr/>
        </p:nvSpPr>
        <p:spPr>
          <a:xfrm>
            <a:off x="6521889" y="1724086"/>
            <a:ext cx="3993550" cy="517193"/>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latin typeface="Microsoft YaHei Light" panose="020B0502040204020203" pitchFamily="34" charset="-122"/>
                <a:ea typeface="Microsoft YaHei Light" panose="020B0502040204020203" pitchFamily="34" charset="-122"/>
              </a:rPr>
              <a:t>Flexible and Reconfigurable Broadband Satellite Network (FRBSN) architecture</a:t>
            </a:r>
            <a:endParaRPr lang="zh-CN" altLang="en-US" sz="1400" dirty="0">
              <a:latin typeface="Microsoft YaHei Light" panose="020B0502040204020203" pitchFamily="34" charset="-122"/>
              <a:ea typeface="Microsoft YaHei Light" panose="020B0502040204020203" pitchFamily="34" charset="-122"/>
            </a:endParaRPr>
          </a:p>
        </p:txBody>
      </p:sp>
      <p:sp>
        <p:nvSpPr>
          <p:cNvPr id="33" name="流程图: 延期 32">
            <a:extLst>
              <a:ext uri="{FF2B5EF4-FFF2-40B4-BE49-F238E27FC236}">
                <a16:creationId xmlns:a16="http://schemas.microsoft.com/office/drawing/2014/main" id="{CE4BD6E1-1FEB-4BD3-B89D-C6AB6103E9C4}"/>
              </a:ext>
            </a:extLst>
          </p:cNvPr>
          <p:cNvSpPr/>
          <p:nvPr/>
        </p:nvSpPr>
        <p:spPr>
          <a:xfrm flipH="1">
            <a:off x="11644604" y="5559031"/>
            <a:ext cx="544378" cy="524232"/>
          </a:xfrm>
          <a:prstGeom prst="flowChartDelay">
            <a:avLst/>
          </a:prstGeom>
          <a:solidFill>
            <a:srgbClr val="D217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Tree>
    <p:extLst>
      <p:ext uri="{BB962C8B-B14F-4D97-AF65-F5344CB8AC3E}">
        <p14:creationId xmlns:p14="http://schemas.microsoft.com/office/powerpoint/2010/main" val="36610145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pSp>
        <p:nvGrpSpPr>
          <p:cNvPr id="29" name="组合 28">
            <a:extLst>
              <a:ext uri="{FF2B5EF4-FFF2-40B4-BE49-F238E27FC236}">
                <a16:creationId xmlns:a16="http://schemas.microsoft.com/office/drawing/2014/main" id="{679FBA5D-E834-D84E-A7C1-14C50556700E}"/>
              </a:ext>
            </a:extLst>
          </p:cNvPr>
          <p:cNvGrpSpPr/>
          <p:nvPr/>
        </p:nvGrpSpPr>
        <p:grpSpPr>
          <a:xfrm>
            <a:off x="0" y="-1"/>
            <a:ext cx="12192000" cy="6858002"/>
            <a:chOff x="0" y="-1"/>
            <a:chExt cx="12192000" cy="6858002"/>
          </a:xfrm>
        </p:grpSpPr>
        <p:sp>
          <p:nvSpPr>
            <p:cNvPr id="30" name="矩形 29">
              <a:extLst>
                <a:ext uri="{FF2B5EF4-FFF2-40B4-BE49-F238E27FC236}">
                  <a16:creationId xmlns:a16="http://schemas.microsoft.com/office/drawing/2014/main" id="{C80909E5-43EB-DF46-97C3-A5DAE5AF2FA8}"/>
                </a:ext>
              </a:extLst>
            </p:cNvPr>
            <p:cNvSpPr/>
            <p:nvPr/>
          </p:nvSpPr>
          <p:spPr>
            <a:xfrm>
              <a:off x="0" y="-1"/>
              <a:ext cx="12192000" cy="706266"/>
            </a:xfrm>
            <a:prstGeom prst="rect">
              <a:avLst/>
            </a:prstGeom>
            <a:gradFill>
              <a:gsLst>
                <a:gs pos="0">
                  <a:srgbClr val="C00000"/>
                </a:gs>
                <a:gs pos="100000">
                  <a:srgbClr val="C00000">
                    <a:lumMod val="94000"/>
                    <a:lumOff val="6000"/>
                    <a:alpha val="8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31" name="矩形 30">
              <a:extLst>
                <a:ext uri="{FF2B5EF4-FFF2-40B4-BE49-F238E27FC236}">
                  <a16:creationId xmlns:a16="http://schemas.microsoft.com/office/drawing/2014/main" id="{0EC3C20E-D7D0-374B-B50A-FDB786E60DC0}"/>
                </a:ext>
              </a:extLst>
            </p:cNvPr>
            <p:cNvSpPr/>
            <p:nvPr/>
          </p:nvSpPr>
          <p:spPr>
            <a:xfrm>
              <a:off x="0" y="708047"/>
              <a:ext cx="12192000" cy="132378"/>
            </a:xfrm>
            <a:prstGeom prst="rect">
              <a:avLst/>
            </a:prstGeom>
            <a:gradFill>
              <a:gsLst>
                <a:gs pos="0">
                  <a:srgbClr val="C00000">
                    <a:alpha val="32000"/>
                  </a:srgbClr>
                </a:gs>
                <a:gs pos="100000">
                  <a:srgbClr val="C00000">
                    <a:lumMod val="94000"/>
                    <a:lumOff val="6000"/>
                    <a:alpha val="2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32" name="矩形 31">
              <a:extLst>
                <a:ext uri="{FF2B5EF4-FFF2-40B4-BE49-F238E27FC236}">
                  <a16:creationId xmlns:a16="http://schemas.microsoft.com/office/drawing/2014/main" id="{B3E05360-B04F-D449-B854-648C68716D2A}"/>
                </a:ext>
              </a:extLst>
            </p:cNvPr>
            <p:cNvSpPr/>
            <p:nvPr/>
          </p:nvSpPr>
          <p:spPr>
            <a:xfrm>
              <a:off x="0" y="6453336"/>
              <a:ext cx="12192000" cy="404665"/>
            </a:xfrm>
            <a:prstGeom prst="rect">
              <a:avLst/>
            </a:prstGeom>
            <a:gradFill>
              <a:gsLst>
                <a:gs pos="0">
                  <a:srgbClr val="C00000"/>
                </a:gs>
                <a:gs pos="100000">
                  <a:srgbClr val="C00000">
                    <a:lumMod val="94000"/>
                    <a:lumOff val="6000"/>
                    <a:alpha val="8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grpSp>
      <p:grpSp>
        <p:nvGrpSpPr>
          <p:cNvPr id="33" name="组合 32">
            <a:extLst>
              <a:ext uri="{FF2B5EF4-FFF2-40B4-BE49-F238E27FC236}">
                <a16:creationId xmlns:a16="http://schemas.microsoft.com/office/drawing/2014/main" id="{19CCA77D-50F1-5F42-8942-CD915F5277FF}"/>
              </a:ext>
            </a:extLst>
          </p:cNvPr>
          <p:cNvGrpSpPr/>
          <p:nvPr/>
        </p:nvGrpSpPr>
        <p:grpSpPr>
          <a:xfrm>
            <a:off x="133400" y="140547"/>
            <a:ext cx="11901234" cy="6795389"/>
            <a:chOff x="133400" y="140547"/>
            <a:chExt cx="11901234" cy="6795389"/>
          </a:xfrm>
        </p:grpSpPr>
        <p:pic>
          <p:nvPicPr>
            <p:cNvPr id="34" name="图片 33">
              <a:extLst>
                <a:ext uri="{FF2B5EF4-FFF2-40B4-BE49-F238E27FC236}">
                  <a16:creationId xmlns:a16="http://schemas.microsoft.com/office/drawing/2014/main" id="{0783CF2D-E251-D445-8E7E-CB89BDBBC23B}"/>
                </a:ext>
              </a:extLst>
            </p:cNvPr>
            <p:cNvPicPr>
              <a:picLocks noChangeAspect="1"/>
            </p:cNvPicPr>
            <p:nvPr/>
          </p:nvPicPr>
          <p:blipFill>
            <a:blip r:embed="rId4" cstate="screen">
              <a:alphaModFix amt="70000"/>
              <a:extLst>
                <a:ext uri="{28A0092B-C50C-407E-A947-70E740481C1C}">
                  <a14:useLocalDpi xmlns:a14="http://schemas.microsoft.com/office/drawing/2010/main"/>
                </a:ext>
              </a:extLst>
            </a:blip>
            <a:stretch>
              <a:fillRect/>
            </a:stretch>
          </p:blipFill>
          <p:spPr>
            <a:xfrm>
              <a:off x="9840416" y="140547"/>
              <a:ext cx="2031325" cy="403124"/>
            </a:xfrm>
            <a:prstGeom prst="rect">
              <a:avLst/>
            </a:prstGeom>
          </p:spPr>
        </p:pic>
        <p:pic>
          <p:nvPicPr>
            <p:cNvPr id="35" name="图片 34">
              <a:extLst>
                <a:ext uri="{FF2B5EF4-FFF2-40B4-BE49-F238E27FC236}">
                  <a16:creationId xmlns:a16="http://schemas.microsoft.com/office/drawing/2014/main" id="{2ACF4E49-8EFB-F140-B13A-AA880D7A7470}"/>
                </a:ext>
              </a:extLst>
            </p:cNvPr>
            <p:cNvPicPr>
              <a:picLocks noChangeAspect="1"/>
            </p:cNvPicPr>
            <p:nvPr/>
          </p:nvPicPr>
          <p:blipFill>
            <a:blip r:embed="rId5" cstate="screen">
              <a:alphaModFix amt="50000"/>
              <a:extLst>
                <a:ext uri="{28A0092B-C50C-407E-A947-70E740481C1C}">
                  <a14:useLocalDpi xmlns:a14="http://schemas.microsoft.com/office/drawing/2010/main"/>
                </a:ext>
              </a:extLst>
            </a:blip>
            <a:stretch>
              <a:fillRect/>
            </a:stretch>
          </p:blipFill>
          <p:spPr>
            <a:xfrm>
              <a:off x="8996245" y="6572902"/>
              <a:ext cx="3038389" cy="185483"/>
            </a:xfrm>
            <a:prstGeom prst="rect">
              <a:avLst/>
            </a:prstGeom>
          </p:spPr>
        </p:pic>
        <p:pic>
          <p:nvPicPr>
            <p:cNvPr id="36" name="图片 35" descr="图片包含 游戏机, 画, 钟表&#10;&#10;描述已自动生成">
              <a:extLst>
                <a:ext uri="{FF2B5EF4-FFF2-40B4-BE49-F238E27FC236}">
                  <a16:creationId xmlns:a16="http://schemas.microsoft.com/office/drawing/2014/main" id="{78A4D0C1-8E3A-A44A-A88B-7C30E06B251F}"/>
                </a:ext>
              </a:extLst>
            </p:cNvPr>
            <p:cNvPicPr>
              <a:picLocks noChangeAspect="1"/>
            </p:cNvPicPr>
            <p:nvPr/>
          </p:nvPicPr>
          <p:blipFill>
            <a:blip r:embed="rId6"/>
            <a:stretch>
              <a:fillRect/>
            </a:stretch>
          </p:blipFill>
          <p:spPr>
            <a:xfrm>
              <a:off x="133400" y="6453336"/>
              <a:ext cx="2362200" cy="482600"/>
            </a:xfrm>
            <a:prstGeom prst="rect">
              <a:avLst/>
            </a:prstGeom>
          </p:spPr>
        </p:pic>
      </p:grpSp>
      <p:sp>
        <p:nvSpPr>
          <p:cNvPr id="26" name="文本框 25">
            <a:extLst>
              <a:ext uri="{FF2B5EF4-FFF2-40B4-BE49-F238E27FC236}">
                <a16:creationId xmlns:a16="http://schemas.microsoft.com/office/drawing/2014/main" id="{82F18CD3-DE75-C848-9FBA-320AB9E7D598}"/>
              </a:ext>
            </a:extLst>
          </p:cNvPr>
          <p:cNvSpPr txBox="1"/>
          <p:nvPr/>
        </p:nvSpPr>
        <p:spPr>
          <a:xfrm>
            <a:off x="175107" y="116852"/>
            <a:ext cx="356188" cy="461665"/>
          </a:xfrm>
          <a:prstGeom prst="rect">
            <a:avLst/>
          </a:prstGeom>
          <a:noFill/>
        </p:spPr>
        <p:txBody>
          <a:bodyPr wrap="none" rtlCol="0">
            <a:spAutoFit/>
          </a:bodyPr>
          <a:lstStyle/>
          <a:p>
            <a:pPr algn="l"/>
            <a:r>
              <a:rPr kumimoji="1" lang="en-US" altLang="zh-CN" sz="2400" b="1" dirty="0">
                <a:solidFill>
                  <a:schemeClr val="bg1"/>
                </a:solidFill>
                <a:effectLst>
                  <a:outerShdw blurRad="50800" dist="38100" dir="5400000" algn="t" rotWithShape="0">
                    <a:prstClr val="black">
                      <a:alpha val="40000"/>
                    </a:prstClr>
                  </a:outerShdw>
                </a:effectLst>
                <a:latin typeface="Arial" panose="020B0604020202020204" pitchFamily="34" charset="0"/>
                <a:ea typeface="Microsoft YaHei" panose="020B0503020204020204" pitchFamily="34" charset="-122"/>
                <a:cs typeface="Arial" panose="020B0604020202020204" pitchFamily="34" charset="0"/>
              </a:rPr>
              <a:t>2</a:t>
            </a:r>
            <a:endParaRPr kumimoji="1" lang="zh-CN" altLang="en-US" sz="2400" b="1" dirty="0">
              <a:solidFill>
                <a:schemeClr val="bg1"/>
              </a:solidFill>
              <a:effectLst>
                <a:outerShdw blurRad="50800" dist="38100" dir="5400000" algn="t" rotWithShape="0">
                  <a:prstClr val="black">
                    <a:alpha val="40000"/>
                  </a:prstClr>
                </a:outerShdw>
              </a:effectLst>
              <a:latin typeface="Arial" panose="020B0604020202020204" pitchFamily="34" charset="0"/>
              <a:ea typeface="Microsoft YaHei" panose="020B0503020204020204" pitchFamily="34" charset="-122"/>
              <a:cs typeface="Arial" panose="020B0604020202020204" pitchFamily="34" charset="0"/>
            </a:endParaRPr>
          </a:p>
        </p:txBody>
      </p:sp>
      <p:cxnSp>
        <p:nvCxnSpPr>
          <p:cNvPr id="27" name="直线连接符 26">
            <a:extLst>
              <a:ext uri="{FF2B5EF4-FFF2-40B4-BE49-F238E27FC236}">
                <a16:creationId xmlns:a16="http://schemas.microsoft.com/office/drawing/2014/main" id="{CF6F5025-52DE-844A-8B12-050285F53236}"/>
              </a:ext>
            </a:extLst>
          </p:cNvPr>
          <p:cNvCxnSpPr/>
          <p:nvPr/>
        </p:nvCxnSpPr>
        <p:spPr>
          <a:xfrm>
            <a:off x="839416" y="124472"/>
            <a:ext cx="0" cy="4188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8" name="文本框 27">
            <a:extLst>
              <a:ext uri="{FF2B5EF4-FFF2-40B4-BE49-F238E27FC236}">
                <a16:creationId xmlns:a16="http://schemas.microsoft.com/office/drawing/2014/main" id="{B572B192-1A8B-0944-BC5E-3183B0CBCBA6}"/>
              </a:ext>
            </a:extLst>
          </p:cNvPr>
          <p:cNvSpPr txBox="1"/>
          <p:nvPr/>
        </p:nvSpPr>
        <p:spPr>
          <a:xfrm>
            <a:off x="1008331" y="124472"/>
            <a:ext cx="3993401" cy="461665"/>
          </a:xfrm>
          <a:prstGeom prst="rect">
            <a:avLst/>
          </a:prstGeom>
          <a:noFill/>
        </p:spPr>
        <p:txBody>
          <a:bodyPr wrap="none" rtlCol="0">
            <a:spAutoFit/>
          </a:bodyPr>
          <a:lstStyle/>
          <a:p>
            <a:pPr algn="l"/>
            <a:r>
              <a:rPr kumimoji="1" lang="zh-CN" altLang="en-US" sz="2400" b="1" spc="300" dirty="0">
                <a:solidFill>
                  <a:schemeClr val="bg1"/>
                </a:solidFill>
                <a:effectLst>
                  <a:outerShdw blurRad="50800" dist="38100" dir="5400000" algn="t" rotWithShape="0">
                    <a:prstClr val="black">
                      <a:alpha val="40000"/>
                    </a:prstClr>
                  </a:outerShdw>
                </a:effectLst>
                <a:latin typeface="Arial" panose="020B0604020202020204" pitchFamily="34" charset="0"/>
                <a:ea typeface="Microsoft YaHei" panose="020B0503020204020204" pitchFamily="34" charset="-122"/>
                <a:cs typeface="Arial" panose="020B0604020202020204" pitchFamily="34" charset="0"/>
              </a:rPr>
              <a:t>为什么要动态配置控制器</a:t>
            </a:r>
          </a:p>
        </p:txBody>
      </p:sp>
      <p:sp>
        <p:nvSpPr>
          <p:cNvPr id="2" name="矩形: 圆角 1">
            <a:extLst>
              <a:ext uri="{FF2B5EF4-FFF2-40B4-BE49-F238E27FC236}">
                <a16:creationId xmlns:a16="http://schemas.microsoft.com/office/drawing/2014/main" id="{A4B289FD-2B46-41A7-BA72-ED5F308CBB5C}"/>
              </a:ext>
            </a:extLst>
          </p:cNvPr>
          <p:cNvSpPr/>
          <p:nvPr/>
        </p:nvSpPr>
        <p:spPr>
          <a:xfrm>
            <a:off x="2217938" y="1310454"/>
            <a:ext cx="1322772" cy="40466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Microsoft YaHei Light" panose="020B0502040204020203" pitchFamily="34" charset="-122"/>
                <a:ea typeface="Microsoft YaHei Light" panose="020B0502040204020203" pitchFamily="34" charset="-122"/>
              </a:rPr>
              <a:t>现有工作</a:t>
            </a:r>
          </a:p>
        </p:txBody>
      </p:sp>
      <p:sp>
        <p:nvSpPr>
          <p:cNvPr id="3" name="矩形 2">
            <a:extLst>
              <a:ext uri="{FF2B5EF4-FFF2-40B4-BE49-F238E27FC236}">
                <a16:creationId xmlns:a16="http://schemas.microsoft.com/office/drawing/2014/main" id="{AF738BB1-1742-45E8-AD4E-6B18D5DA6182}"/>
              </a:ext>
            </a:extLst>
          </p:cNvPr>
          <p:cNvSpPr/>
          <p:nvPr/>
        </p:nvSpPr>
        <p:spPr>
          <a:xfrm>
            <a:off x="1909438" y="1934510"/>
            <a:ext cx="1939771" cy="5149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latin typeface="Microsoft YaHei Light" panose="020B0502040204020203" pitchFamily="34" charset="-122"/>
                <a:ea typeface="Microsoft YaHei Light" panose="020B0502040204020203" pitchFamily="34" charset="-122"/>
              </a:rPr>
              <a:t>将控制器放置在</a:t>
            </a:r>
            <a:r>
              <a:rPr lang="zh-CN" altLang="en-US" sz="1600" dirty="0">
                <a:solidFill>
                  <a:srgbClr val="FFC000"/>
                </a:solidFill>
                <a:latin typeface="Microsoft YaHei Light" panose="020B0502040204020203" pitchFamily="34" charset="-122"/>
                <a:ea typeface="Microsoft YaHei Light" panose="020B0502040204020203" pitchFamily="34" charset="-122"/>
              </a:rPr>
              <a:t>地球静止轨道卫星</a:t>
            </a:r>
            <a:r>
              <a:rPr lang="zh-CN" altLang="en-US" sz="1600" dirty="0">
                <a:latin typeface="Microsoft YaHei Light" panose="020B0502040204020203" pitchFamily="34" charset="-122"/>
                <a:ea typeface="Microsoft YaHei Light" panose="020B0502040204020203" pitchFamily="34" charset="-122"/>
              </a:rPr>
              <a:t>上</a:t>
            </a:r>
          </a:p>
        </p:txBody>
      </p:sp>
      <p:sp>
        <p:nvSpPr>
          <p:cNvPr id="37" name="矩形 36">
            <a:extLst>
              <a:ext uri="{FF2B5EF4-FFF2-40B4-BE49-F238E27FC236}">
                <a16:creationId xmlns:a16="http://schemas.microsoft.com/office/drawing/2014/main" id="{D11079D8-3ECD-4F6B-B5E7-72C37FFCCC72}"/>
              </a:ext>
            </a:extLst>
          </p:cNvPr>
          <p:cNvSpPr/>
          <p:nvPr/>
        </p:nvSpPr>
        <p:spPr>
          <a:xfrm>
            <a:off x="1907219" y="2639868"/>
            <a:ext cx="1939771" cy="5149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latin typeface="Microsoft YaHei Light" panose="020B0502040204020203" pitchFamily="34" charset="-122"/>
                <a:ea typeface="Microsoft YaHei Light" panose="020B0502040204020203" pitchFamily="34" charset="-122"/>
              </a:rPr>
              <a:t>将控制器放置在</a:t>
            </a:r>
            <a:r>
              <a:rPr lang="zh-CN" altLang="en-US" sz="1600" dirty="0">
                <a:solidFill>
                  <a:srgbClr val="FFC000"/>
                </a:solidFill>
                <a:latin typeface="Microsoft YaHei Light" panose="020B0502040204020203" pitchFamily="34" charset="-122"/>
                <a:ea typeface="Microsoft YaHei Light" panose="020B0502040204020203" pitchFamily="34" charset="-122"/>
              </a:rPr>
              <a:t>地面上</a:t>
            </a:r>
          </a:p>
        </p:txBody>
      </p:sp>
      <p:sp>
        <p:nvSpPr>
          <p:cNvPr id="4" name="箭头: 右 3">
            <a:extLst>
              <a:ext uri="{FF2B5EF4-FFF2-40B4-BE49-F238E27FC236}">
                <a16:creationId xmlns:a16="http://schemas.microsoft.com/office/drawing/2014/main" id="{E834D5F7-B38A-421B-9545-6085BC267183}"/>
              </a:ext>
            </a:extLst>
          </p:cNvPr>
          <p:cNvSpPr/>
          <p:nvPr/>
        </p:nvSpPr>
        <p:spPr>
          <a:xfrm>
            <a:off x="4778034" y="2196435"/>
            <a:ext cx="550415" cy="18279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icrosoft YaHei Light" panose="020B0502040204020203" pitchFamily="34" charset="-122"/>
              <a:ea typeface="Microsoft YaHei Light" panose="020B0502040204020203" pitchFamily="34" charset="-122"/>
            </a:endParaRPr>
          </a:p>
        </p:txBody>
      </p:sp>
      <p:sp>
        <p:nvSpPr>
          <p:cNvPr id="5" name="矩形 4">
            <a:extLst>
              <a:ext uri="{FF2B5EF4-FFF2-40B4-BE49-F238E27FC236}">
                <a16:creationId xmlns:a16="http://schemas.microsoft.com/office/drawing/2014/main" id="{3BF50CEF-0D4B-4F34-A9A5-8656D921910C}"/>
              </a:ext>
            </a:extLst>
          </p:cNvPr>
          <p:cNvSpPr/>
          <p:nvPr/>
        </p:nvSpPr>
        <p:spPr>
          <a:xfrm>
            <a:off x="5455325" y="2138694"/>
            <a:ext cx="1651247" cy="2928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Microsoft YaHei Light" panose="020B0502040204020203" pitchFamily="34" charset="-122"/>
                <a:ea typeface="Microsoft YaHei Light" panose="020B0502040204020203" pitchFamily="34" charset="-122"/>
              </a:rPr>
              <a:t>动态拓扑结构</a:t>
            </a:r>
          </a:p>
        </p:txBody>
      </p:sp>
      <p:sp>
        <p:nvSpPr>
          <p:cNvPr id="6" name="箭头: 右 5">
            <a:extLst>
              <a:ext uri="{FF2B5EF4-FFF2-40B4-BE49-F238E27FC236}">
                <a16:creationId xmlns:a16="http://schemas.microsoft.com/office/drawing/2014/main" id="{D1C8AA66-1320-4ED4-BC4C-D992DFC95C9E}"/>
              </a:ext>
            </a:extLst>
          </p:cNvPr>
          <p:cNvSpPr/>
          <p:nvPr/>
        </p:nvSpPr>
        <p:spPr>
          <a:xfrm>
            <a:off x="7227901" y="2184865"/>
            <a:ext cx="547458" cy="18279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icrosoft YaHei Light" panose="020B0502040204020203" pitchFamily="34" charset="-122"/>
              <a:ea typeface="Microsoft YaHei Light" panose="020B0502040204020203" pitchFamily="34" charset="-122"/>
            </a:endParaRPr>
          </a:p>
        </p:txBody>
      </p:sp>
      <p:sp>
        <p:nvSpPr>
          <p:cNvPr id="7" name="矩形 6">
            <a:extLst>
              <a:ext uri="{FF2B5EF4-FFF2-40B4-BE49-F238E27FC236}">
                <a16:creationId xmlns:a16="http://schemas.microsoft.com/office/drawing/2014/main" id="{8D15130F-DCF0-4860-A37D-DC999C4A3B4B}"/>
              </a:ext>
            </a:extLst>
          </p:cNvPr>
          <p:cNvSpPr/>
          <p:nvPr/>
        </p:nvSpPr>
        <p:spPr>
          <a:xfrm>
            <a:off x="7976582" y="2129816"/>
            <a:ext cx="1819923" cy="2928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Microsoft YaHei Light" panose="020B0502040204020203" pitchFamily="34" charset="-122"/>
                <a:ea typeface="Microsoft YaHei Light" panose="020B0502040204020203" pitchFamily="34" charset="-122"/>
              </a:rPr>
              <a:t>控制器频繁切换</a:t>
            </a:r>
          </a:p>
        </p:txBody>
      </p:sp>
      <p:sp>
        <p:nvSpPr>
          <p:cNvPr id="8" name="矩形 7">
            <a:extLst>
              <a:ext uri="{FF2B5EF4-FFF2-40B4-BE49-F238E27FC236}">
                <a16:creationId xmlns:a16="http://schemas.microsoft.com/office/drawing/2014/main" id="{F1EE899E-3C61-48A8-BD76-D777CC687E03}"/>
              </a:ext>
            </a:extLst>
          </p:cNvPr>
          <p:cNvSpPr/>
          <p:nvPr/>
        </p:nvSpPr>
        <p:spPr>
          <a:xfrm>
            <a:off x="2690672" y="3973756"/>
            <a:ext cx="1937552" cy="4046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Microsoft YaHei Light" panose="020B0502040204020203" pitchFamily="34" charset="-122"/>
                <a:ea typeface="Microsoft YaHei Light" panose="020B0502040204020203" pitchFamily="34" charset="-122"/>
              </a:rPr>
              <a:t>高度动态拓扑</a:t>
            </a:r>
          </a:p>
        </p:txBody>
      </p:sp>
      <p:sp>
        <p:nvSpPr>
          <p:cNvPr id="38" name="矩形 37">
            <a:extLst>
              <a:ext uri="{FF2B5EF4-FFF2-40B4-BE49-F238E27FC236}">
                <a16:creationId xmlns:a16="http://schemas.microsoft.com/office/drawing/2014/main" id="{4BB07182-2385-47F2-B4EC-6C16D0C3D445}"/>
              </a:ext>
            </a:extLst>
          </p:cNvPr>
          <p:cNvSpPr/>
          <p:nvPr/>
        </p:nvSpPr>
        <p:spPr>
          <a:xfrm>
            <a:off x="2688453" y="4646938"/>
            <a:ext cx="1937552" cy="4046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Microsoft YaHei Light" panose="020B0502040204020203" pitchFamily="34" charset="-122"/>
                <a:ea typeface="Microsoft YaHei Light" panose="020B0502040204020203" pitchFamily="34" charset="-122"/>
              </a:rPr>
              <a:t>随机波动负载</a:t>
            </a:r>
          </a:p>
        </p:txBody>
      </p:sp>
      <p:cxnSp>
        <p:nvCxnSpPr>
          <p:cNvPr id="10" name="直接连接符 9">
            <a:extLst>
              <a:ext uri="{FF2B5EF4-FFF2-40B4-BE49-F238E27FC236}">
                <a16:creationId xmlns:a16="http://schemas.microsoft.com/office/drawing/2014/main" id="{6B321A72-28D1-4496-BE43-BC921FBD4810}"/>
              </a:ext>
            </a:extLst>
          </p:cNvPr>
          <p:cNvCxnSpPr>
            <a:cxnSpLocks/>
          </p:cNvCxnSpPr>
          <p:nvPr/>
        </p:nvCxnSpPr>
        <p:spPr>
          <a:xfrm>
            <a:off x="1909438" y="3396703"/>
            <a:ext cx="8257971"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39" name="箭头: 右 38">
            <a:extLst>
              <a:ext uri="{FF2B5EF4-FFF2-40B4-BE49-F238E27FC236}">
                <a16:creationId xmlns:a16="http://schemas.microsoft.com/office/drawing/2014/main" id="{7FF5C6C0-8121-40EC-81E6-91857F593A3F}"/>
              </a:ext>
            </a:extLst>
          </p:cNvPr>
          <p:cNvSpPr/>
          <p:nvPr/>
        </p:nvSpPr>
        <p:spPr>
          <a:xfrm>
            <a:off x="4778034" y="2766504"/>
            <a:ext cx="550415" cy="18279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icrosoft YaHei Light" panose="020B0502040204020203" pitchFamily="34" charset="-122"/>
              <a:ea typeface="Microsoft YaHei Light" panose="020B0502040204020203" pitchFamily="34" charset="-122"/>
            </a:endParaRPr>
          </a:p>
        </p:txBody>
      </p:sp>
      <p:sp>
        <p:nvSpPr>
          <p:cNvPr id="40" name="矩形 39">
            <a:extLst>
              <a:ext uri="{FF2B5EF4-FFF2-40B4-BE49-F238E27FC236}">
                <a16:creationId xmlns:a16="http://schemas.microsoft.com/office/drawing/2014/main" id="{DBA3459A-6EC7-4776-B669-22CE71E1DB20}"/>
              </a:ext>
            </a:extLst>
          </p:cNvPr>
          <p:cNvSpPr/>
          <p:nvPr/>
        </p:nvSpPr>
        <p:spPr>
          <a:xfrm>
            <a:off x="5455325" y="2708763"/>
            <a:ext cx="1651247" cy="2928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Microsoft YaHei Light" panose="020B0502040204020203" pitchFamily="34" charset="-122"/>
                <a:ea typeface="Microsoft YaHei Light" panose="020B0502040204020203" pitchFamily="34" charset="-122"/>
              </a:rPr>
              <a:t>负载实时变化</a:t>
            </a:r>
          </a:p>
        </p:txBody>
      </p:sp>
      <p:sp>
        <p:nvSpPr>
          <p:cNvPr id="41" name="箭头: 右 40">
            <a:extLst>
              <a:ext uri="{FF2B5EF4-FFF2-40B4-BE49-F238E27FC236}">
                <a16:creationId xmlns:a16="http://schemas.microsoft.com/office/drawing/2014/main" id="{98F09D8E-6249-4DD4-AC62-5582FF5D05CD}"/>
              </a:ext>
            </a:extLst>
          </p:cNvPr>
          <p:cNvSpPr/>
          <p:nvPr/>
        </p:nvSpPr>
        <p:spPr>
          <a:xfrm>
            <a:off x="7227901" y="2754934"/>
            <a:ext cx="547458" cy="18279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icrosoft YaHei Light" panose="020B0502040204020203" pitchFamily="34" charset="-122"/>
              <a:ea typeface="Microsoft YaHei Light" panose="020B0502040204020203" pitchFamily="34" charset="-122"/>
            </a:endParaRPr>
          </a:p>
        </p:txBody>
      </p:sp>
      <p:sp>
        <p:nvSpPr>
          <p:cNvPr id="42" name="矩形 41">
            <a:extLst>
              <a:ext uri="{FF2B5EF4-FFF2-40B4-BE49-F238E27FC236}">
                <a16:creationId xmlns:a16="http://schemas.microsoft.com/office/drawing/2014/main" id="{D8684538-34D5-44F5-BC80-994E369F2A36}"/>
              </a:ext>
            </a:extLst>
          </p:cNvPr>
          <p:cNvSpPr/>
          <p:nvPr/>
        </p:nvSpPr>
        <p:spPr>
          <a:xfrm>
            <a:off x="7976582" y="2699885"/>
            <a:ext cx="1819923" cy="2928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Microsoft YaHei Light" panose="020B0502040204020203" pitchFamily="34" charset="-122"/>
                <a:ea typeface="Microsoft YaHei Light" panose="020B0502040204020203" pitchFamily="34" charset="-122"/>
              </a:rPr>
              <a:t>网络低效</a:t>
            </a:r>
          </a:p>
        </p:txBody>
      </p:sp>
      <p:sp>
        <p:nvSpPr>
          <p:cNvPr id="12" name="右大括号 11">
            <a:extLst>
              <a:ext uri="{FF2B5EF4-FFF2-40B4-BE49-F238E27FC236}">
                <a16:creationId xmlns:a16="http://schemas.microsoft.com/office/drawing/2014/main" id="{977589F2-1468-49DE-B9AF-DF68B3155AF1}"/>
              </a:ext>
            </a:extLst>
          </p:cNvPr>
          <p:cNvSpPr/>
          <p:nvPr/>
        </p:nvSpPr>
        <p:spPr>
          <a:xfrm>
            <a:off x="4011226" y="1910485"/>
            <a:ext cx="355107" cy="130556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Microsoft YaHei Light" panose="020B0502040204020203" pitchFamily="34" charset="-122"/>
              <a:ea typeface="Microsoft YaHei Light" panose="020B0502040204020203" pitchFamily="34" charset="-122"/>
            </a:endParaRPr>
          </a:p>
        </p:txBody>
      </p:sp>
      <p:sp>
        <p:nvSpPr>
          <p:cNvPr id="15" name="箭头: 右 14">
            <a:extLst>
              <a:ext uri="{FF2B5EF4-FFF2-40B4-BE49-F238E27FC236}">
                <a16:creationId xmlns:a16="http://schemas.microsoft.com/office/drawing/2014/main" id="{D155D033-3FC5-43DC-A9DB-C543F0779AF9}"/>
              </a:ext>
            </a:extLst>
          </p:cNvPr>
          <p:cNvSpPr/>
          <p:nvPr/>
        </p:nvSpPr>
        <p:spPr>
          <a:xfrm>
            <a:off x="5254103" y="4300486"/>
            <a:ext cx="962116" cy="3998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icrosoft YaHei Light" panose="020B0502040204020203" pitchFamily="34" charset="-122"/>
              <a:ea typeface="Microsoft YaHei Light" panose="020B0502040204020203" pitchFamily="34" charset="-122"/>
            </a:endParaRPr>
          </a:p>
        </p:txBody>
      </p:sp>
      <p:sp>
        <p:nvSpPr>
          <p:cNvPr id="20" name="矩形 19">
            <a:extLst>
              <a:ext uri="{FF2B5EF4-FFF2-40B4-BE49-F238E27FC236}">
                <a16:creationId xmlns:a16="http://schemas.microsoft.com/office/drawing/2014/main" id="{4AD4717F-546E-4149-867E-927CFFB0E52C}"/>
              </a:ext>
            </a:extLst>
          </p:cNvPr>
          <p:cNvSpPr/>
          <p:nvPr/>
        </p:nvSpPr>
        <p:spPr>
          <a:xfrm>
            <a:off x="6807691" y="4279795"/>
            <a:ext cx="2068497" cy="6261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Microsoft YaHei Light" panose="020B0502040204020203" pitchFamily="34" charset="-122"/>
                <a:ea typeface="Microsoft YaHei Light" panose="020B0502040204020203" pitchFamily="34" charset="-122"/>
              </a:rPr>
              <a:t>在</a:t>
            </a:r>
            <a:r>
              <a:rPr lang="en-US" altLang="zh-CN" dirty="0">
                <a:latin typeface="Microsoft YaHei Light" panose="020B0502040204020203" pitchFamily="34" charset="-122"/>
                <a:ea typeface="Microsoft YaHei Light" panose="020B0502040204020203" pitchFamily="34" charset="-122"/>
              </a:rPr>
              <a:t>LEO</a:t>
            </a:r>
            <a:r>
              <a:rPr lang="zh-CN" altLang="en-US" dirty="0">
                <a:latin typeface="Microsoft YaHei Light" panose="020B0502040204020203" pitchFamily="34" charset="-122"/>
                <a:ea typeface="Microsoft YaHei Light" panose="020B0502040204020203" pitchFamily="34" charset="-122"/>
              </a:rPr>
              <a:t>上动态部署和分配控制器</a:t>
            </a:r>
          </a:p>
        </p:txBody>
      </p:sp>
      <p:sp>
        <p:nvSpPr>
          <p:cNvPr id="43" name="矩形: 圆角 42">
            <a:extLst>
              <a:ext uri="{FF2B5EF4-FFF2-40B4-BE49-F238E27FC236}">
                <a16:creationId xmlns:a16="http://schemas.microsoft.com/office/drawing/2014/main" id="{A007039C-F5BF-497A-AE22-E75EE1ADE8FE}"/>
              </a:ext>
            </a:extLst>
          </p:cNvPr>
          <p:cNvSpPr/>
          <p:nvPr/>
        </p:nvSpPr>
        <p:spPr>
          <a:xfrm>
            <a:off x="7136165" y="3736277"/>
            <a:ext cx="1233996" cy="38050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Microsoft YaHei Light" panose="020B0502040204020203" pitchFamily="34" charset="-122"/>
                <a:ea typeface="Microsoft YaHei Light" panose="020B0502040204020203" pitchFamily="34" charset="-122"/>
              </a:rPr>
              <a:t>本文提出</a:t>
            </a:r>
          </a:p>
        </p:txBody>
      </p:sp>
      <p:pic>
        <p:nvPicPr>
          <p:cNvPr id="46" name="图片 45">
            <a:extLst>
              <a:ext uri="{FF2B5EF4-FFF2-40B4-BE49-F238E27FC236}">
                <a16:creationId xmlns:a16="http://schemas.microsoft.com/office/drawing/2014/main" id="{5A1A5F26-DA3F-4B5F-B52F-6A136BC91B7C}"/>
              </a:ext>
            </a:extLst>
          </p:cNvPr>
          <p:cNvPicPr/>
          <p:nvPr/>
        </p:nvPicPr>
        <p:blipFill>
          <a:blip r:embed="rId7">
            <a:extLst>
              <a:ext uri="{28A0092B-C50C-407E-A947-70E740481C1C}">
                <a14:useLocalDpi xmlns:a14="http://schemas.microsoft.com/office/drawing/2010/main" val="0"/>
              </a:ext>
            </a:extLst>
          </a:blip>
          <a:stretch>
            <a:fillRect/>
          </a:stretch>
        </p:blipFill>
        <p:spPr>
          <a:xfrm>
            <a:off x="3219969" y="1338404"/>
            <a:ext cx="5992500" cy="4259513"/>
          </a:xfrm>
          <a:prstGeom prst="rect">
            <a:avLst/>
          </a:prstGeom>
        </p:spPr>
      </p:pic>
      <p:sp>
        <p:nvSpPr>
          <p:cNvPr id="44" name="流程图: 延期 43">
            <a:extLst>
              <a:ext uri="{FF2B5EF4-FFF2-40B4-BE49-F238E27FC236}">
                <a16:creationId xmlns:a16="http://schemas.microsoft.com/office/drawing/2014/main" id="{7C653AC2-1A05-4864-8AC0-CE6BB1CC11B9}"/>
              </a:ext>
            </a:extLst>
          </p:cNvPr>
          <p:cNvSpPr/>
          <p:nvPr/>
        </p:nvSpPr>
        <p:spPr>
          <a:xfrm flipH="1">
            <a:off x="11644604" y="5559031"/>
            <a:ext cx="544378" cy="524232"/>
          </a:xfrm>
          <a:prstGeom prst="flowChartDelay">
            <a:avLst/>
          </a:prstGeom>
          <a:solidFill>
            <a:srgbClr val="D217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spTree>
    <p:extLst>
      <p:ext uri="{BB962C8B-B14F-4D97-AF65-F5344CB8AC3E}">
        <p14:creationId xmlns:p14="http://schemas.microsoft.com/office/powerpoint/2010/main" val="3480029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grpSp>
        <p:nvGrpSpPr>
          <p:cNvPr id="16" name="组合 15">
            <a:extLst>
              <a:ext uri="{FF2B5EF4-FFF2-40B4-BE49-F238E27FC236}">
                <a16:creationId xmlns:a16="http://schemas.microsoft.com/office/drawing/2014/main" id="{6374E659-06E0-4042-A6BE-6D6977EDB906}"/>
              </a:ext>
            </a:extLst>
          </p:cNvPr>
          <p:cNvGrpSpPr/>
          <p:nvPr/>
        </p:nvGrpSpPr>
        <p:grpSpPr>
          <a:xfrm>
            <a:off x="0" y="-1"/>
            <a:ext cx="12192000" cy="6858002"/>
            <a:chOff x="0" y="-1"/>
            <a:chExt cx="12192000" cy="6858002"/>
          </a:xfrm>
        </p:grpSpPr>
        <p:sp>
          <p:nvSpPr>
            <p:cNvPr id="17" name="矩形 16">
              <a:extLst>
                <a:ext uri="{FF2B5EF4-FFF2-40B4-BE49-F238E27FC236}">
                  <a16:creationId xmlns:a16="http://schemas.microsoft.com/office/drawing/2014/main" id="{0CC1B4B5-E5B8-2A43-9A48-2F89B549D080}"/>
                </a:ext>
              </a:extLst>
            </p:cNvPr>
            <p:cNvSpPr/>
            <p:nvPr/>
          </p:nvSpPr>
          <p:spPr>
            <a:xfrm>
              <a:off x="0" y="-1"/>
              <a:ext cx="12192000" cy="706266"/>
            </a:xfrm>
            <a:prstGeom prst="rect">
              <a:avLst/>
            </a:prstGeom>
            <a:gradFill>
              <a:gsLst>
                <a:gs pos="0">
                  <a:srgbClr val="C00000"/>
                </a:gs>
                <a:gs pos="100000">
                  <a:srgbClr val="C00000">
                    <a:lumMod val="94000"/>
                    <a:lumOff val="6000"/>
                    <a:alpha val="8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18" name="矩形 17">
              <a:extLst>
                <a:ext uri="{FF2B5EF4-FFF2-40B4-BE49-F238E27FC236}">
                  <a16:creationId xmlns:a16="http://schemas.microsoft.com/office/drawing/2014/main" id="{D4F07EFB-540A-724B-9E1F-F818ED17200A}"/>
                </a:ext>
              </a:extLst>
            </p:cNvPr>
            <p:cNvSpPr/>
            <p:nvPr/>
          </p:nvSpPr>
          <p:spPr>
            <a:xfrm>
              <a:off x="0" y="708047"/>
              <a:ext cx="12192000" cy="132378"/>
            </a:xfrm>
            <a:prstGeom prst="rect">
              <a:avLst/>
            </a:prstGeom>
            <a:gradFill>
              <a:gsLst>
                <a:gs pos="0">
                  <a:srgbClr val="C00000">
                    <a:alpha val="32000"/>
                  </a:srgbClr>
                </a:gs>
                <a:gs pos="100000">
                  <a:srgbClr val="C00000">
                    <a:lumMod val="94000"/>
                    <a:lumOff val="6000"/>
                    <a:alpha val="2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19" name="矩形 18">
              <a:extLst>
                <a:ext uri="{FF2B5EF4-FFF2-40B4-BE49-F238E27FC236}">
                  <a16:creationId xmlns:a16="http://schemas.microsoft.com/office/drawing/2014/main" id="{42ED7E07-E277-2E45-9597-D2C1BF897BF5}"/>
                </a:ext>
              </a:extLst>
            </p:cNvPr>
            <p:cNvSpPr/>
            <p:nvPr/>
          </p:nvSpPr>
          <p:spPr>
            <a:xfrm>
              <a:off x="0" y="6453336"/>
              <a:ext cx="12192000" cy="404665"/>
            </a:xfrm>
            <a:prstGeom prst="rect">
              <a:avLst/>
            </a:prstGeom>
            <a:gradFill>
              <a:gsLst>
                <a:gs pos="0">
                  <a:srgbClr val="C00000"/>
                </a:gs>
                <a:gs pos="100000">
                  <a:srgbClr val="C00000">
                    <a:lumMod val="94000"/>
                    <a:lumOff val="6000"/>
                    <a:alpha val="8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grpSp>
      <p:grpSp>
        <p:nvGrpSpPr>
          <p:cNvPr id="20" name="组合 19">
            <a:extLst>
              <a:ext uri="{FF2B5EF4-FFF2-40B4-BE49-F238E27FC236}">
                <a16:creationId xmlns:a16="http://schemas.microsoft.com/office/drawing/2014/main" id="{013B0796-67A9-7A4F-99B7-6AB9E5A66374}"/>
              </a:ext>
            </a:extLst>
          </p:cNvPr>
          <p:cNvGrpSpPr/>
          <p:nvPr/>
        </p:nvGrpSpPr>
        <p:grpSpPr>
          <a:xfrm>
            <a:off x="133400" y="140547"/>
            <a:ext cx="11901234" cy="6795389"/>
            <a:chOff x="133400" y="140547"/>
            <a:chExt cx="11901234" cy="6795389"/>
          </a:xfrm>
        </p:grpSpPr>
        <p:pic>
          <p:nvPicPr>
            <p:cNvPr id="21" name="图片 20">
              <a:extLst>
                <a:ext uri="{FF2B5EF4-FFF2-40B4-BE49-F238E27FC236}">
                  <a16:creationId xmlns:a16="http://schemas.microsoft.com/office/drawing/2014/main" id="{DB7E1B58-9D91-E647-98E1-D1BA4C6BE16A}"/>
                </a:ext>
              </a:extLst>
            </p:cNvPr>
            <p:cNvPicPr>
              <a:picLocks noChangeAspect="1"/>
            </p:cNvPicPr>
            <p:nvPr/>
          </p:nvPicPr>
          <p:blipFill>
            <a:blip r:embed="rId5" cstate="screen">
              <a:alphaModFix amt="70000"/>
              <a:extLst>
                <a:ext uri="{28A0092B-C50C-407E-A947-70E740481C1C}">
                  <a14:useLocalDpi xmlns:a14="http://schemas.microsoft.com/office/drawing/2010/main"/>
                </a:ext>
              </a:extLst>
            </a:blip>
            <a:stretch>
              <a:fillRect/>
            </a:stretch>
          </p:blipFill>
          <p:spPr>
            <a:xfrm>
              <a:off x="9840416" y="140547"/>
              <a:ext cx="2031325" cy="403124"/>
            </a:xfrm>
            <a:prstGeom prst="rect">
              <a:avLst/>
            </a:prstGeom>
          </p:spPr>
        </p:pic>
        <p:pic>
          <p:nvPicPr>
            <p:cNvPr id="22" name="图片 21">
              <a:extLst>
                <a:ext uri="{FF2B5EF4-FFF2-40B4-BE49-F238E27FC236}">
                  <a16:creationId xmlns:a16="http://schemas.microsoft.com/office/drawing/2014/main" id="{F093D6A0-9471-534D-8074-6AD08E477CDD}"/>
                </a:ext>
              </a:extLst>
            </p:cNvPr>
            <p:cNvPicPr>
              <a:picLocks noChangeAspect="1"/>
            </p:cNvPicPr>
            <p:nvPr/>
          </p:nvPicPr>
          <p:blipFill>
            <a:blip r:embed="rId6" cstate="screen">
              <a:alphaModFix amt="50000"/>
              <a:extLst>
                <a:ext uri="{28A0092B-C50C-407E-A947-70E740481C1C}">
                  <a14:useLocalDpi xmlns:a14="http://schemas.microsoft.com/office/drawing/2010/main"/>
                </a:ext>
              </a:extLst>
            </a:blip>
            <a:stretch>
              <a:fillRect/>
            </a:stretch>
          </p:blipFill>
          <p:spPr>
            <a:xfrm>
              <a:off x="8996245" y="6572902"/>
              <a:ext cx="3038389" cy="185483"/>
            </a:xfrm>
            <a:prstGeom prst="rect">
              <a:avLst/>
            </a:prstGeom>
          </p:spPr>
        </p:pic>
        <p:pic>
          <p:nvPicPr>
            <p:cNvPr id="23" name="图片 22" descr="图片包含 游戏机, 画, 钟表&#10;&#10;描述已自动生成">
              <a:extLst>
                <a:ext uri="{FF2B5EF4-FFF2-40B4-BE49-F238E27FC236}">
                  <a16:creationId xmlns:a16="http://schemas.microsoft.com/office/drawing/2014/main" id="{93EED181-B044-3040-8B50-7E365D6E1D09}"/>
                </a:ext>
              </a:extLst>
            </p:cNvPr>
            <p:cNvPicPr>
              <a:picLocks noChangeAspect="1"/>
            </p:cNvPicPr>
            <p:nvPr/>
          </p:nvPicPr>
          <p:blipFill>
            <a:blip r:embed="rId7"/>
            <a:stretch>
              <a:fillRect/>
            </a:stretch>
          </p:blipFill>
          <p:spPr>
            <a:xfrm>
              <a:off x="133400" y="6453336"/>
              <a:ext cx="2362200" cy="482600"/>
            </a:xfrm>
            <a:prstGeom prst="rect">
              <a:avLst/>
            </a:prstGeom>
          </p:spPr>
        </p:pic>
      </p:grpSp>
      <p:sp>
        <p:nvSpPr>
          <p:cNvPr id="26" name="文本框 25">
            <a:extLst>
              <a:ext uri="{FF2B5EF4-FFF2-40B4-BE49-F238E27FC236}">
                <a16:creationId xmlns:a16="http://schemas.microsoft.com/office/drawing/2014/main" id="{82F18CD3-DE75-C848-9FBA-320AB9E7D598}"/>
              </a:ext>
            </a:extLst>
          </p:cNvPr>
          <p:cNvSpPr txBox="1"/>
          <p:nvPr/>
        </p:nvSpPr>
        <p:spPr>
          <a:xfrm>
            <a:off x="175107" y="116852"/>
            <a:ext cx="356188" cy="461665"/>
          </a:xfrm>
          <a:prstGeom prst="rect">
            <a:avLst/>
          </a:prstGeom>
          <a:noFill/>
        </p:spPr>
        <p:txBody>
          <a:bodyPr wrap="none" rtlCol="0">
            <a:spAutoFit/>
          </a:bodyPr>
          <a:lstStyle/>
          <a:p>
            <a:pPr algn="l"/>
            <a:r>
              <a:rPr kumimoji="1" lang="en-US" altLang="zh-CN" sz="2400" b="1" dirty="0">
                <a:solidFill>
                  <a:schemeClr val="bg1"/>
                </a:solidFill>
                <a:effectLst>
                  <a:outerShdw blurRad="50800" dist="38100" dir="5400000" algn="t" rotWithShape="0">
                    <a:prstClr val="black">
                      <a:alpha val="40000"/>
                    </a:prstClr>
                  </a:outerShdw>
                </a:effectLst>
                <a:latin typeface="Arial" panose="020B0604020202020204" pitchFamily="34" charset="0"/>
                <a:ea typeface="Microsoft YaHei" panose="020B0503020204020204" pitchFamily="34" charset="-122"/>
                <a:cs typeface="Arial" panose="020B0604020202020204" pitchFamily="34" charset="0"/>
              </a:rPr>
              <a:t>3</a:t>
            </a:r>
            <a:endParaRPr kumimoji="1" lang="zh-CN" altLang="en-US" sz="2400" b="1" dirty="0">
              <a:solidFill>
                <a:schemeClr val="bg1"/>
              </a:solidFill>
              <a:effectLst>
                <a:outerShdw blurRad="50800" dist="38100" dir="5400000" algn="t" rotWithShape="0">
                  <a:prstClr val="black">
                    <a:alpha val="40000"/>
                  </a:prstClr>
                </a:outerShdw>
              </a:effectLst>
              <a:latin typeface="Arial" panose="020B0604020202020204" pitchFamily="34" charset="0"/>
              <a:ea typeface="Microsoft YaHei" panose="020B0503020204020204" pitchFamily="34" charset="-122"/>
              <a:cs typeface="Arial" panose="020B0604020202020204" pitchFamily="34" charset="0"/>
            </a:endParaRPr>
          </a:p>
        </p:txBody>
      </p:sp>
      <p:cxnSp>
        <p:nvCxnSpPr>
          <p:cNvPr id="27" name="直线连接符 26">
            <a:extLst>
              <a:ext uri="{FF2B5EF4-FFF2-40B4-BE49-F238E27FC236}">
                <a16:creationId xmlns:a16="http://schemas.microsoft.com/office/drawing/2014/main" id="{CF6F5025-52DE-844A-8B12-050285F53236}"/>
              </a:ext>
            </a:extLst>
          </p:cNvPr>
          <p:cNvCxnSpPr/>
          <p:nvPr/>
        </p:nvCxnSpPr>
        <p:spPr>
          <a:xfrm>
            <a:off x="839416" y="124472"/>
            <a:ext cx="0" cy="4188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8" name="文本框 27">
            <a:extLst>
              <a:ext uri="{FF2B5EF4-FFF2-40B4-BE49-F238E27FC236}">
                <a16:creationId xmlns:a16="http://schemas.microsoft.com/office/drawing/2014/main" id="{B572B192-1A8B-0944-BC5E-3183B0CBCBA6}"/>
              </a:ext>
            </a:extLst>
          </p:cNvPr>
          <p:cNvSpPr txBox="1"/>
          <p:nvPr/>
        </p:nvSpPr>
        <p:spPr>
          <a:xfrm>
            <a:off x="1008331" y="124472"/>
            <a:ext cx="5779146" cy="461665"/>
          </a:xfrm>
          <a:prstGeom prst="rect">
            <a:avLst/>
          </a:prstGeom>
          <a:noFill/>
        </p:spPr>
        <p:txBody>
          <a:bodyPr wrap="none" rtlCol="0">
            <a:spAutoFit/>
          </a:bodyPr>
          <a:lstStyle/>
          <a:p>
            <a:pPr algn="l"/>
            <a:r>
              <a:rPr kumimoji="1" lang="zh-CN" altLang="en-US" sz="2400" b="1" spc="300" dirty="0">
                <a:solidFill>
                  <a:schemeClr val="bg1"/>
                </a:solidFill>
                <a:effectLst>
                  <a:outerShdw blurRad="50800" dist="38100" dir="5400000" algn="t" rotWithShape="0">
                    <a:prstClr val="black">
                      <a:alpha val="40000"/>
                    </a:prstClr>
                  </a:outerShdw>
                </a:effectLst>
                <a:latin typeface="Arial" panose="020B0604020202020204" pitchFamily="34" charset="0"/>
                <a:ea typeface="Microsoft YaHei" panose="020B0503020204020204" pitchFamily="34" charset="-122"/>
                <a:cs typeface="Arial" panose="020B0604020202020204" pitchFamily="34" charset="0"/>
              </a:rPr>
              <a:t>在</a:t>
            </a:r>
            <a:r>
              <a:rPr kumimoji="1" lang="en-US" altLang="zh-CN" sz="2400" b="1" spc="300" dirty="0">
                <a:solidFill>
                  <a:schemeClr val="bg1"/>
                </a:solidFill>
                <a:effectLst>
                  <a:outerShdw blurRad="50800" dist="38100" dir="5400000" algn="t" rotWithShape="0">
                    <a:prstClr val="black">
                      <a:alpha val="40000"/>
                    </a:prstClr>
                  </a:outerShdw>
                </a:effectLst>
                <a:latin typeface="Arial" panose="020B0604020202020204" pitchFamily="34" charset="0"/>
                <a:ea typeface="Microsoft YaHei" panose="020B0503020204020204" pitchFamily="34" charset="-122"/>
                <a:cs typeface="Arial" panose="020B0604020202020204" pitchFamily="34" charset="0"/>
              </a:rPr>
              <a:t>LEO</a:t>
            </a:r>
            <a:r>
              <a:rPr kumimoji="1" lang="zh-CN" altLang="en-US" sz="2400" b="1" spc="300" dirty="0">
                <a:solidFill>
                  <a:schemeClr val="bg1"/>
                </a:solidFill>
                <a:effectLst>
                  <a:outerShdw blurRad="50800" dist="38100" dir="5400000" algn="t" rotWithShape="0">
                    <a:prstClr val="black">
                      <a:alpha val="40000"/>
                    </a:prstClr>
                  </a:outerShdw>
                </a:effectLst>
                <a:latin typeface="Arial" panose="020B0604020202020204" pitchFamily="34" charset="0"/>
                <a:ea typeface="Microsoft YaHei" panose="020B0503020204020204" pitchFamily="34" charset="-122"/>
                <a:cs typeface="Arial" panose="020B0604020202020204" pitchFamily="34" charset="0"/>
              </a:rPr>
              <a:t>网络中动态部署和分配控制器</a:t>
            </a:r>
          </a:p>
        </p:txBody>
      </p:sp>
      <p:sp>
        <p:nvSpPr>
          <p:cNvPr id="2" name="文本框 1">
            <a:extLst>
              <a:ext uri="{FF2B5EF4-FFF2-40B4-BE49-F238E27FC236}">
                <a16:creationId xmlns:a16="http://schemas.microsoft.com/office/drawing/2014/main" id="{6C11A2CA-A1AA-4C10-9448-9DB9517C4121}"/>
              </a:ext>
            </a:extLst>
          </p:cNvPr>
          <p:cNvSpPr txBox="1"/>
          <p:nvPr/>
        </p:nvSpPr>
        <p:spPr>
          <a:xfrm>
            <a:off x="839416" y="1147183"/>
            <a:ext cx="1575071" cy="419154"/>
          </a:xfrm>
          <a:prstGeom prst="rect">
            <a:avLst/>
          </a:prstGeom>
          <a:noFill/>
        </p:spPr>
        <p:txBody>
          <a:bodyPr wrap="square" rtlCol="0">
            <a:spAutoFit/>
          </a:bodyPr>
          <a:lstStyle/>
          <a:p>
            <a:pPr marL="285750" indent="-285750" algn="ctr">
              <a:lnSpc>
                <a:spcPct val="130000"/>
              </a:lnSpc>
              <a:buFont typeface="Wingdings" panose="05000000000000000000" pitchFamily="2" charset="2"/>
              <a:buChar char="l"/>
            </a:pPr>
            <a:r>
              <a:rPr kumimoji="1" lang="zh-CN" altLang="en-US" dirty="0">
                <a:latin typeface="Microsoft YaHei Light" panose="020B0502040204020203" pitchFamily="34" charset="-122"/>
                <a:ea typeface="Microsoft YaHei Light" panose="020B0502040204020203" pitchFamily="34" charset="-122"/>
              </a:rPr>
              <a:t>网络结构</a:t>
            </a:r>
          </a:p>
        </p:txBody>
      </p:sp>
      <p:pic>
        <p:nvPicPr>
          <p:cNvPr id="24" name="图片 23">
            <a:extLst>
              <a:ext uri="{FF2B5EF4-FFF2-40B4-BE49-F238E27FC236}">
                <a16:creationId xmlns:a16="http://schemas.microsoft.com/office/drawing/2014/main" id="{94A950DC-FF94-4510-9880-5AA99153A4EA}"/>
              </a:ext>
            </a:extLst>
          </p:cNvPr>
          <p:cNvPicPr/>
          <p:nvPr/>
        </p:nvPicPr>
        <p:blipFill>
          <a:blip r:embed="rId8">
            <a:extLst>
              <a:ext uri="{28A0092B-C50C-407E-A947-70E740481C1C}">
                <a14:useLocalDpi xmlns:a14="http://schemas.microsoft.com/office/drawing/2010/main" val="0"/>
              </a:ext>
            </a:extLst>
          </a:blip>
          <a:stretch>
            <a:fillRect/>
          </a:stretch>
        </p:blipFill>
        <p:spPr>
          <a:xfrm>
            <a:off x="839416" y="1693577"/>
            <a:ext cx="4065584" cy="1949785"/>
          </a:xfrm>
          <a:prstGeom prst="rect">
            <a:avLst/>
          </a:prstGeom>
        </p:spPr>
      </p:pic>
      <p:sp>
        <p:nvSpPr>
          <p:cNvPr id="3" name="文本框 2">
            <a:extLst>
              <a:ext uri="{FF2B5EF4-FFF2-40B4-BE49-F238E27FC236}">
                <a16:creationId xmlns:a16="http://schemas.microsoft.com/office/drawing/2014/main" id="{FC3AFAA2-6DA9-44BB-A196-725458EA2758}"/>
              </a:ext>
            </a:extLst>
          </p:cNvPr>
          <p:cNvSpPr txBox="1"/>
          <p:nvPr/>
        </p:nvSpPr>
        <p:spPr>
          <a:xfrm>
            <a:off x="1008331" y="3903114"/>
            <a:ext cx="3332850" cy="1983300"/>
          </a:xfrm>
          <a:prstGeom prst="rect">
            <a:avLst/>
          </a:prstGeom>
          <a:noFill/>
        </p:spPr>
        <p:txBody>
          <a:bodyPr wrap="square" rtlCol="0">
            <a:spAutoFit/>
          </a:bodyPr>
          <a:lstStyle/>
          <a:p>
            <a:pPr>
              <a:lnSpc>
                <a:spcPct val="130000"/>
              </a:lnSpc>
            </a:pPr>
            <a:r>
              <a:rPr kumimoji="1" lang="zh-CN" altLang="en-US" sz="1600" dirty="0">
                <a:latin typeface="Microsoft YaHei Light" panose="020B0502040204020203" pitchFamily="34" charset="-122"/>
                <a:ea typeface="Microsoft YaHei Light" panose="020B0502040204020203" pitchFamily="34" charset="-122"/>
              </a:rPr>
              <a:t>利用时变图的概念，将动态网络拓扑建模为</a:t>
            </a:r>
            <a:r>
              <a:rPr kumimoji="1" lang="en-US" altLang="zh-CN" sz="1600" dirty="0">
                <a:latin typeface="Microsoft YaHei Light" panose="020B0502040204020203" pitchFamily="34" charset="-122"/>
                <a:ea typeface="Microsoft YaHei Light" panose="020B0502040204020203" pitchFamily="34" charset="-122"/>
              </a:rPr>
              <a:t>G = (V, E, T, φ, ξ)</a:t>
            </a:r>
            <a:r>
              <a:rPr kumimoji="1" lang="zh-CN" altLang="en-US" sz="1600" dirty="0">
                <a:latin typeface="Microsoft YaHei Light" panose="020B0502040204020203" pitchFamily="34" charset="-122"/>
                <a:ea typeface="Microsoft YaHei Light" panose="020B0502040204020203" pitchFamily="34" charset="-122"/>
              </a:rPr>
              <a:t>，其中后三个参数反映了卫星网络的时变特征。</a:t>
            </a:r>
            <a:r>
              <a:rPr kumimoji="1" lang="en-US" altLang="zh-CN" sz="1600" dirty="0">
                <a:latin typeface="Microsoft YaHei Light" panose="020B0502040204020203" pitchFamily="34" charset="-122"/>
                <a:ea typeface="Microsoft YaHei Light" panose="020B0502040204020203" pitchFamily="34" charset="-122"/>
              </a:rPr>
              <a:t>V</a:t>
            </a:r>
            <a:r>
              <a:rPr kumimoji="1" lang="zh-CN" altLang="en-US" sz="1600" dirty="0">
                <a:latin typeface="Microsoft YaHei Light" panose="020B0502040204020203" pitchFamily="34" charset="-122"/>
                <a:ea typeface="Microsoft YaHei Light" panose="020B0502040204020203" pitchFamily="34" charset="-122"/>
              </a:rPr>
              <a:t>代表节点，</a:t>
            </a:r>
            <a:r>
              <a:rPr kumimoji="1" lang="en-US" altLang="zh-CN" sz="1600" dirty="0">
                <a:latin typeface="Microsoft YaHei Light" panose="020B0502040204020203" pitchFamily="34" charset="-122"/>
                <a:ea typeface="Microsoft YaHei Light" panose="020B0502040204020203" pitchFamily="34" charset="-122"/>
              </a:rPr>
              <a:t>E</a:t>
            </a:r>
            <a:r>
              <a:rPr kumimoji="1" lang="zh-CN" altLang="en-US" sz="1600" dirty="0">
                <a:latin typeface="Microsoft YaHei Light" panose="020B0502040204020203" pitchFamily="34" charset="-122"/>
                <a:ea typeface="Microsoft YaHei Light" panose="020B0502040204020203" pitchFamily="34" charset="-122"/>
              </a:rPr>
              <a:t>代表边，</a:t>
            </a:r>
            <a:r>
              <a:rPr kumimoji="1" lang="en-US" altLang="zh-CN" sz="1600" dirty="0">
                <a:latin typeface="Microsoft YaHei Light" panose="020B0502040204020203" pitchFamily="34" charset="-122"/>
                <a:ea typeface="Microsoft YaHei Light" panose="020B0502040204020203" pitchFamily="34" charset="-122"/>
              </a:rPr>
              <a:t>T</a:t>
            </a:r>
            <a:r>
              <a:rPr kumimoji="1" lang="zh-CN" altLang="en-US" sz="1600" dirty="0">
                <a:latin typeface="Microsoft YaHei Light" panose="020B0502040204020203" pitchFamily="34" charset="-122"/>
                <a:ea typeface="Microsoft YaHei Light" panose="020B0502040204020203" pitchFamily="34" charset="-122"/>
              </a:rPr>
              <a:t>代表时隙长度，</a:t>
            </a:r>
            <a:r>
              <a:rPr kumimoji="1" lang="en-US" altLang="zh-CN" sz="1600" dirty="0">
                <a:latin typeface="Microsoft YaHei Light" panose="020B0502040204020203" pitchFamily="34" charset="-122"/>
                <a:ea typeface="Microsoft YaHei Light" panose="020B0502040204020203" pitchFamily="34" charset="-122"/>
              </a:rPr>
              <a:t> φ</a:t>
            </a:r>
            <a:r>
              <a:rPr kumimoji="1" lang="zh-CN" altLang="en-US" sz="1600" dirty="0">
                <a:latin typeface="Microsoft YaHei Light" panose="020B0502040204020203" pitchFamily="34" charset="-122"/>
                <a:ea typeface="Microsoft YaHei Light" panose="020B0502040204020203" pitchFamily="34" charset="-122"/>
              </a:rPr>
              <a:t>表示经过这条边所需的时延，</a:t>
            </a:r>
            <a:r>
              <a:rPr kumimoji="1" lang="en-US" altLang="zh-CN" sz="1600" dirty="0">
                <a:latin typeface="Microsoft YaHei Light" panose="020B0502040204020203" pitchFamily="34" charset="-122"/>
                <a:ea typeface="Microsoft YaHei Light" panose="020B0502040204020203" pitchFamily="34" charset="-122"/>
              </a:rPr>
              <a:t>ξ</a:t>
            </a:r>
            <a:r>
              <a:rPr kumimoji="1" lang="zh-CN" altLang="en-US" sz="1600" dirty="0">
                <a:latin typeface="Microsoft YaHei Light" panose="020B0502040204020203" pitchFamily="34" charset="-122"/>
                <a:ea typeface="Microsoft YaHei Light" panose="020B0502040204020203" pitchFamily="34" charset="-122"/>
              </a:rPr>
              <a:t>表示点到点的时延。</a:t>
            </a:r>
            <a:r>
              <a:rPr kumimoji="1" lang="en-US" altLang="zh-CN" sz="1600" dirty="0">
                <a:latin typeface="Microsoft YaHei Light" panose="020B0502040204020203" pitchFamily="34" charset="-122"/>
                <a:ea typeface="Microsoft YaHei Light" panose="020B0502040204020203" pitchFamily="34" charset="-122"/>
              </a:rPr>
              <a:t> </a:t>
            </a:r>
            <a:endParaRPr kumimoji="1" lang="zh-CN" altLang="en-US" sz="1600" dirty="0">
              <a:latin typeface="Microsoft YaHei Light" panose="020B0502040204020203" pitchFamily="34" charset="-122"/>
              <a:ea typeface="Microsoft YaHei Light" panose="020B0502040204020203" pitchFamily="34" charset="-122"/>
            </a:endParaRPr>
          </a:p>
        </p:txBody>
      </p:sp>
      <p:sp>
        <p:nvSpPr>
          <p:cNvPr id="5" name="文本框 4">
            <a:extLst>
              <a:ext uri="{FF2B5EF4-FFF2-40B4-BE49-F238E27FC236}">
                <a16:creationId xmlns:a16="http://schemas.microsoft.com/office/drawing/2014/main" id="{600BCFDD-C3D9-43C2-BB2B-A0E519C41493}"/>
              </a:ext>
            </a:extLst>
          </p:cNvPr>
          <p:cNvSpPr txBox="1"/>
          <p:nvPr/>
        </p:nvSpPr>
        <p:spPr>
          <a:xfrm>
            <a:off x="4875571" y="1147183"/>
            <a:ext cx="1575071" cy="419154"/>
          </a:xfrm>
          <a:prstGeom prst="rect">
            <a:avLst/>
          </a:prstGeom>
          <a:noFill/>
        </p:spPr>
        <p:txBody>
          <a:bodyPr wrap="square" rtlCol="0">
            <a:spAutoFit/>
          </a:bodyPr>
          <a:lstStyle/>
          <a:p>
            <a:pPr marL="285750" indent="-285750" algn="ctr">
              <a:lnSpc>
                <a:spcPct val="130000"/>
              </a:lnSpc>
              <a:buFont typeface="Wingdings" panose="05000000000000000000" pitchFamily="2" charset="2"/>
              <a:buChar char="l"/>
            </a:pPr>
            <a:r>
              <a:rPr kumimoji="1" lang="zh-CN" altLang="en-US" dirty="0">
                <a:latin typeface="Microsoft YaHei Light" panose="020B0502040204020203" pitchFamily="34" charset="-122"/>
                <a:ea typeface="Microsoft YaHei Light" panose="020B0502040204020203" pitchFamily="34" charset="-122"/>
              </a:rPr>
              <a:t>卫星关系</a:t>
            </a:r>
          </a:p>
        </p:txBody>
      </p:sp>
      <p:pic>
        <p:nvPicPr>
          <p:cNvPr id="6" name="图片 5">
            <a:extLst>
              <a:ext uri="{FF2B5EF4-FFF2-40B4-BE49-F238E27FC236}">
                <a16:creationId xmlns:a16="http://schemas.microsoft.com/office/drawing/2014/main" id="{CE0CE7CD-2EE2-436B-B288-57079BBD59FB}"/>
              </a:ext>
            </a:extLst>
          </p:cNvPr>
          <p:cNvPicPr>
            <a:picLocks noChangeAspect="1"/>
          </p:cNvPicPr>
          <p:nvPr/>
        </p:nvPicPr>
        <p:blipFill>
          <a:blip r:embed="rId9"/>
          <a:stretch>
            <a:fillRect/>
          </a:stretch>
        </p:blipFill>
        <p:spPr>
          <a:xfrm>
            <a:off x="5288130" y="1643694"/>
            <a:ext cx="2076450" cy="361950"/>
          </a:xfrm>
          <a:prstGeom prst="rect">
            <a:avLst/>
          </a:prstGeom>
        </p:spPr>
      </p:pic>
      <p:pic>
        <p:nvPicPr>
          <p:cNvPr id="7" name="图片 6">
            <a:extLst>
              <a:ext uri="{FF2B5EF4-FFF2-40B4-BE49-F238E27FC236}">
                <a16:creationId xmlns:a16="http://schemas.microsoft.com/office/drawing/2014/main" id="{6305FF84-1A36-4CE0-9140-0B79A393BFD9}"/>
              </a:ext>
            </a:extLst>
          </p:cNvPr>
          <p:cNvPicPr>
            <a:picLocks noChangeAspect="1"/>
          </p:cNvPicPr>
          <p:nvPr/>
        </p:nvPicPr>
        <p:blipFill>
          <a:blip r:embed="rId10"/>
          <a:stretch>
            <a:fillRect/>
          </a:stretch>
        </p:blipFill>
        <p:spPr>
          <a:xfrm>
            <a:off x="7529446" y="1628557"/>
            <a:ext cx="2000250" cy="361950"/>
          </a:xfrm>
          <a:prstGeom prst="rect">
            <a:avLst/>
          </a:prstGeom>
        </p:spPr>
      </p:pic>
      <p:sp>
        <p:nvSpPr>
          <p:cNvPr id="25" name="文本框 24">
            <a:extLst>
              <a:ext uri="{FF2B5EF4-FFF2-40B4-BE49-F238E27FC236}">
                <a16:creationId xmlns:a16="http://schemas.microsoft.com/office/drawing/2014/main" id="{293C35B5-7923-401D-B75A-4C8234EF646A}"/>
              </a:ext>
            </a:extLst>
          </p:cNvPr>
          <p:cNvSpPr txBox="1"/>
          <p:nvPr/>
        </p:nvSpPr>
        <p:spPr>
          <a:xfrm>
            <a:off x="4901686" y="2233523"/>
            <a:ext cx="1756565" cy="419154"/>
          </a:xfrm>
          <a:prstGeom prst="rect">
            <a:avLst/>
          </a:prstGeom>
          <a:noFill/>
        </p:spPr>
        <p:txBody>
          <a:bodyPr wrap="square" rtlCol="0">
            <a:spAutoFit/>
          </a:bodyPr>
          <a:lstStyle/>
          <a:p>
            <a:pPr marL="285750" indent="-285750" algn="ctr">
              <a:lnSpc>
                <a:spcPct val="130000"/>
              </a:lnSpc>
              <a:buFont typeface="Wingdings" panose="05000000000000000000" pitchFamily="2" charset="2"/>
              <a:buChar char="l"/>
            </a:pPr>
            <a:r>
              <a:rPr kumimoji="1" lang="zh-CN" altLang="en-US" dirty="0">
                <a:latin typeface="Microsoft YaHei Light" panose="020B0502040204020203" pitchFamily="34" charset="-122"/>
                <a:ea typeface="Microsoft YaHei Light" panose="020B0502040204020203" pitchFamily="34" charset="-122"/>
              </a:rPr>
              <a:t>任务到达量</a:t>
            </a:r>
          </a:p>
        </p:txBody>
      </p:sp>
      <p:sp>
        <p:nvSpPr>
          <p:cNvPr id="8" name="文本框 7">
            <a:extLst>
              <a:ext uri="{FF2B5EF4-FFF2-40B4-BE49-F238E27FC236}">
                <a16:creationId xmlns:a16="http://schemas.microsoft.com/office/drawing/2014/main" id="{45808B4E-5149-443B-958E-2B54C61E9087}"/>
              </a:ext>
            </a:extLst>
          </p:cNvPr>
          <p:cNvSpPr txBox="1"/>
          <p:nvPr/>
        </p:nvSpPr>
        <p:spPr>
          <a:xfrm>
            <a:off x="5286818" y="2695465"/>
            <a:ext cx="5258540" cy="1343125"/>
          </a:xfrm>
          <a:prstGeom prst="rect">
            <a:avLst/>
          </a:prstGeom>
          <a:noFill/>
        </p:spPr>
        <p:txBody>
          <a:bodyPr wrap="square" rtlCol="0">
            <a:spAutoFit/>
          </a:bodyPr>
          <a:lstStyle/>
          <a:p>
            <a:pPr>
              <a:lnSpc>
                <a:spcPct val="130000"/>
              </a:lnSpc>
            </a:pPr>
            <a:r>
              <a:rPr lang="zh-CN" altLang="en-US" sz="1600" dirty="0">
                <a:latin typeface="Microsoft YaHei Light" panose="020B0502040204020203" pitchFamily="34" charset="-122"/>
                <a:ea typeface="Microsoft YaHei Light" panose="020B0502040204020203" pitchFamily="34" charset="-122"/>
              </a:rPr>
              <a:t>我们将每个区间</a:t>
            </a:r>
            <a:r>
              <a:rPr lang="en-US" altLang="zh-CN" sz="1600" dirty="0">
                <a:latin typeface="Microsoft YaHei Light" panose="020B0502040204020203" pitchFamily="34" charset="-122"/>
                <a:ea typeface="Microsoft YaHei Light" panose="020B0502040204020203" pitchFamily="34" charset="-122"/>
              </a:rPr>
              <a:t>t∈    </a:t>
            </a:r>
            <a:r>
              <a:rPr lang="zh-CN" altLang="en-US" sz="1600" dirty="0">
                <a:latin typeface="Microsoft YaHei Light" panose="020B0502040204020203" pitchFamily="34" charset="-122"/>
                <a:ea typeface="Microsoft YaHei Light" panose="020B0502040204020203" pitchFamily="34" charset="-122"/>
              </a:rPr>
              <a:t>开始时的新到达请求的数量表示为</a:t>
            </a:r>
            <a:endParaRPr lang="en-US" altLang="zh-CN" sz="1600" dirty="0">
              <a:latin typeface="Microsoft YaHei Light" panose="020B0502040204020203" pitchFamily="34" charset="-122"/>
              <a:ea typeface="Microsoft YaHei Light" panose="020B0502040204020203" pitchFamily="34" charset="-122"/>
            </a:endParaRPr>
          </a:p>
          <a:p>
            <a:pPr>
              <a:lnSpc>
                <a:spcPct val="130000"/>
              </a:lnSpc>
            </a:pPr>
            <a:r>
              <a:rPr kumimoji="1" lang="zh-CN" altLang="en-US" sz="1600" dirty="0">
                <a:latin typeface="Microsoft YaHei Light" panose="020B0502040204020203" pitchFamily="34" charset="-122"/>
                <a:ea typeface="Microsoft YaHei Light" panose="020B0502040204020203" pitchFamily="34" charset="-122"/>
              </a:rPr>
              <a:t>域内请求：</a:t>
            </a:r>
            <a:endParaRPr kumimoji="1" lang="en-US" altLang="zh-CN" sz="1600" dirty="0">
              <a:latin typeface="Microsoft YaHei Light" panose="020B0502040204020203" pitchFamily="34" charset="-122"/>
              <a:ea typeface="Microsoft YaHei Light" panose="020B0502040204020203" pitchFamily="34" charset="-122"/>
            </a:endParaRPr>
          </a:p>
          <a:p>
            <a:pPr>
              <a:lnSpc>
                <a:spcPct val="130000"/>
              </a:lnSpc>
            </a:pPr>
            <a:r>
              <a:rPr kumimoji="1" lang="zh-CN" altLang="en-US" sz="1600" dirty="0">
                <a:latin typeface="Microsoft YaHei Light" panose="020B0502040204020203" pitchFamily="34" charset="-122"/>
                <a:ea typeface="Microsoft YaHei Light" panose="020B0502040204020203" pitchFamily="34" charset="-122"/>
              </a:rPr>
              <a:t>跨域请求：</a:t>
            </a:r>
            <a:endParaRPr kumimoji="1" lang="en-US" altLang="zh-CN" sz="1600" dirty="0">
              <a:latin typeface="Microsoft YaHei Light" panose="020B0502040204020203" pitchFamily="34" charset="-122"/>
              <a:ea typeface="Microsoft YaHei Light" panose="020B0502040204020203" pitchFamily="34" charset="-122"/>
            </a:endParaRPr>
          </a:p>
          <a:p>
            <a:pPr>
              <a:lnSpc>
                <a:spcPct val="130000"/>
              </a:lnSpc>
            </a:pPr>
            <a:r>
              <a:rPr kumimoji="1" lang="zh-CN" altLang="en-US" sz="1600" dirty="0">
                <a:latin typeface="Microsoft YaHei Light" panose="020B0502040204020203" pitchFamily="34" charset="-122"/>
                <a:ea typeface="Microsoft YaHei Light" panose="020B0502040204020203" pitchFamily="34" charset="-122"/>
              </a:rPr>
              <a:t>其中</a:t>
            </a:r>
            <a:r>
              <a:rPr kumimoji="1" lang="en-US" altLang="zh-CN" sz="1600" dirty="0">
                <a:latin typeface="Microsoft YaHei Light" panose="020B0502040204020203" pitchFamily="34" charset="-122"/>
                <a:ea typeface="Microsoft YaHei Light" panose="020B0502040204020203" pitchFamily="34" charset="-122"/>
              </a:rPr>
              <a:t>    </a:t>
            </a:r>
            <a:r>
              <a:rPr kumimoji="1" lang="zh-CN" altLang="en-US" sz="1600" dirty="0">
                <a:latin typeface="Microsoft YaHei Light" panose="020B0502040204020203" pitchFamily="34" charset="-122"/>
                <a:ea typeface="Microsoft YaHei Light" panose="020B0502040204020203" pitchFamily="34" charset="-122"/>
              </a:rPr>
              <a:t>是</a:t>
            </a:r>
            <a:r>
              <a:rPr kumimoji="1" lang="en-US" altLang="zh-CN" sz="1600" dirty="0">
                <a:latin typeface="Microsoft YaHei Light" panose="020B0502040204020203" pitchFamily="34" charset="-122"/>
                <a:ea typeface="Microsoft YaHei Light" panose="020B0502040204020203" pitchFamily="34" charset="-122"/>
              </a:rPr>
              <a:t>switch </a:t>
            </a:r>
            <a:r>
              <a:rPr kumimoji="1" lang="en-US" altLang="zh-CN" sz="1600" dirty="0" err="1">
                <a:latin typeface="Microsoft YaHei Light" panose="020B0502040204020203" pitchFamily="34" charset="-122"/>
                <a:ea typeface="Microsoft YaHei Light" panose="020B0502040204020203" pitchFamily="34" charset="-122"/>
              </a:rPr>
              <a:t>si</a:t>
            </a:r>
            <a:r>
              <a:rPr kumimoji="1" lang="zh-CN" altLang="en-US" sz="1600" dirty="0">
                <a:latin typeface="Microsoft YaHei Light" panose="020B0502040204020203" pitchFamily="34" charset="-122"/>
                <a:ea typeface="Microsoft YaHei Light" panose="020B0502040204020203" pitchFamily="34" charset="-122"/>
              </a:rPr>
              <a:t>的请求集。请求的</a:t>
            </a:r>
            <a:r>
              <a:rPr kumimoji="1" lang="zh-CN" altLang="en-US" sz="1600" dirty="0">
                <a:solidFill>
                  <a:srgbClr val="FF0000"/>
                </a:solidFill>
                <a:latin typeface="Microsoft YaHei Light" panose="020B0502040204020203" pitchFamily="34" charset="-122"/>
                <a:ea typeface="Microsoft YaHei Light" panose="020B0502040204020203" pitchFamily="34" charset="-122"/>
              </a:rPr>
              <a:t>目的地</a:t>
            </a:r>
            <a:r>
              <a:rPr kumimoji="1" lang="zh-CN" altLang="en-US" sz="1600" dirty="0">
                <a:latin typeface="Microsoft YaHei Light" panose="020B0502040204020203" pitchFamily="34" charset="-122"/>
                <a:ea typeface="Microsoft YaHei Light" panose="020B0502040204020203" pitchFamily="34" charset="-122"/>
              </a:rPr>
              <a:t>是</a:t>
            </a:r>
          </a:p>
        </p:txBody>
      </p:sp>
      <p:graphicFrame>
        <p:nvGraphicFramePr>
          <p:cNvPr id="9" name="对象 8">
            <a:extLst>
              <a:ext uri="{FF2B5EF4-FFF2-40B4-BE49-F238E27FC236}">
                <a16:creationId xmlns:a16="http://schemas.microsoft.com/office/drawing/2014/main" id="{C5443350-8592-4F13-98BC-0D2028340C26}"/>
              </a:ext>
            </a:extLst>
          </p:cNvPr>
          <p:cNvGraphicFramePr>
            <a:graphicFrameLocks noChangeAspect="1"/>
          </p:cNvGraphicFramePr>
          <p:nvPr>
            <p:extLst>
              <p:ext uri="{D42A27DB-BD31-4B8C-83A1-F6EECF244321}">
                <p14:modId xmlns:p14="http://schemas.microsoft.com/office/powerpoint/2010/main" val="1395606655"/>
              </p:ext>
            </p:extLst>
          </p:nvPr>
        </p:nvGraphicFramePr>
        <p:xfrm>
          <a:off x="7006029" y="2767465"/>
          <a:ext cx="248210" cy="356951"/>
        </p:xfrm>
        <a:graphic>
          <a:graphicData uri="http://schemas.openxmlformats.org/presentationml/2006/ole">
            <mc:AlternateContent xmlns:mc="http://schemas.openxmlformats.org/markup-compatibility/2006">
              <mc:Choice xmlns:v="urn:schemas-microsoft-com:vml" Requires="v">
                <p:oleObj spid="_x0000_s1988" name="AxMath" r:id="rId11" imgW="165960" imgH="239040" progId="Equation.AxMath">
                  <p:embed/>
                </p:oleObj>
              </mc:Choice>
              <mc:Fallback>
                <p:oleObj name="AxMath" r:id="rId11" imgW="165960" imgH="239040" progId="Equation.AxMath">
                  <p:embed/>
                  <p:pic>
                    <p:nvPicPr>
                      <p:cNvPr id="0" name=""/>
                      <p:cNvPicPr/>
                      <p:nvPr/>
                    </p:nvPicPr>
                    <p:blipFill>
                      <a:blip r:embed="rId12"/>
                      <a:stretch>
                        <a:fillRect/>
                      </a:stretch>
                    </p:blipFill>
                    <p:spPr>
                      <a:xfrm>
                        <a:off x="7006029" y="2767465"/>
                        <a:ext cx="248210" cy="356951"/>
                      </a:xfrm>
                      <a:prstGeom prst="rect">
                        <a:avLst/>
                      </a:prstGeom>
                    </p:spPr>
                  </p:pic>
                </p:oleObj>
              </mc:Fallback>
            </mc:AlternateContent>
          </a:graphicData>
        </a:graphic>
      </p:graphicFrame>
      <p:graphicFrame>
        <p:nvGraphicFramePr>
          <p:cNvPr id="10" name="对象 9">
            <a:extLst>
              <a:ext uri="{FF2B5EF4-FFF2-40B4-BE49-F238E27FC236}">
                <a16:creationId xmlns:a16="http://schemas.microsoft.com/office/drawing/2014/main" id="{1DBFA78E-A3AF-46BE-BE88-EE0A51FA6EEE}"/>
              </a:ext>
            </a:extLst>
          </p:cNvPr>
          <p:cNvGraphicFramePr>
            <a:graphicFrameLocks noChangeAspect="1"/>
          </p:cNvGraphicFramePr>
          <p:nvPr>
            <p:extLst>
              <p:ext uri="{D42A27DB-BD31-4B8C-83A1-F6EECF244321}">
                <p14:modId xmlns:p14="http://schemas.microsoft.com/office/powerpoint/2010/main" val="3393985157"/>
              </p:ext>
            </p:extLst>
          </p:nvPr>
        </p:nvGraphicFramePr>
        <p:xfrm>
          <a:off x="10315080" y="2661384"/>
          <a:ext cx="336169" cy="435218"/>
        </p:xfrm>
        <a:graphic>
          <a:graphicData uri="http://schemas.openxmlformats.org/presentationml/2006/ole">
            <mc:AlternateContent xmlns:mc="http://schemas.openxmlformats.org/markup-compatibility/2006">
              <mc:Choice xmlns:v="urn:schemas-microsoft-com:vml" Requires="v">
                <p:oleObj spid="_x0000_s1989" name="AxMath" r:id="rId13" imgW="177840" imgH="230760" progId="Equation.AxMath">
                  <p:embed/>
                </p:oleObj>
              </mc:Choice>
              <mc:Fallback>
                <p:oleObj name="AxMath" r:id="rId13" imgW="177840" imgH="230760" progId="Equation.AxMath">
                  <p:embed/>
                  <p:pic>
                    <p:nvPicPr>
                      <p:cNvPr id="0" name=""/>
                      <p:cNvPicPr/>
                      <p:nvPr/>
                    </p:nvPicPr>
                    <p:blipFill>
                      <a:blip r:embed="rId14"/>
                      <a:stretch>
                        <a:fillRect/>
                      </a:stretch>
                    </p:blipFill>
                    <p:spPr>
                      <a:xfrm>
                        <a:off x="10315080" y="2661384"/>
                        <a:ext cx="336169" cy="435218"/>
                      </a:xfrm>
                      <a:prstGeom prst="rect">
                        <a:avLst/>
                      </a:prstGeom>
                    </p:spPr>
                  </p:pic>
                </p:oleObj>
              </mc:Fallback>
            </mc:AlternateContent>
          </a:graphicData>
        </a:graphic>
      </p:graphicFrame>
      <p:pic>
        <p:nvPicPr>
          <p:cNvPr id="11" name="图片 10">
            <a:extLst>
              <a:ext uri="{FF2B5EF4-FFF2-40B4-BE49-F238E27FC236}">
                <a16:creationId xmlns:a16="http://schemas.microsoft.com/office/drawing/2014/main" id="{ACEFC74F-1E67-49A6-9ACF-7F6B1415897C}"/>
              </a:ext>
            </a:extLst>
          </p:cNvPr>
          <p:cNvPicPr>
            <a:picLocks noChangeAspect="1"/>
          </p:cNvPicPr>
          <p:nvPr/>
        </p:nvPicPr>
        <p:blipFill>
          <a:blip r:embed="rId15"/>
          <a:stretch>
            <a:fillRect/>
          </a:stretch>
        </p:blipFill>
        <p:spPr>
          <a:xfrm>
            <a:off x="6450642" y="3043957"/>
            <a:ext cx="3743325" cy="400050"/>
          </a:xfrm>
          <a:prstGeom prst="rect">
            <a:avLst/>
          </a:prstGeom>
        </p:spPr>
      </p:pic>
      <p:pic>
        <p:nvPicPr>
          <p:cNvPr id="12" name="图片 11">
            <a:extLst>
              <a:ext uri="{FF2B5EF4-FFF2-40B4-BE49-F238E27FC236}">
                <a16:creationId xmlns:a16="http://schemas.microsoft.com/office/drawing/2014/main" id="{7F4238B1-9D42-489A-993B-61F5095BAD6B}"/>
              </a:ext>
            </a:extLst>
          </p:cNvPr>
          <p:cNvPicPr>
            <a:picLocks noChangeAspect="1"/>
          </p:cNvPicPr>
          <p:nvPr/>
        </p:nvPicPr>
        <p:blipFill>
          <a:blip r:embed="rId16"/>
          <a:stretch>
            <a:fillRect/>
          </a:stretch>
        </p:blipFill>
        <p:spPr>
          <a:xfrm>
            <a:off x="6414907" y="3399340"/>
            <a:ext cx="1323975" cy="361950"/>
          </a:xfrm>
          <a:prstGeom prst="rect">
            <a:avLst/>
          </a:prstGeom>
        </p:spPr>
      </p:pic>
      <p:graphicFrame>
        <p:nvGraphicFramePr>
          <p:cNvPr id="29" name="对象 28">
            <a:extLst>
              <a:ext uri="{FF2B5EF4-FFF2-40B4-BE49-F238E27FC236}">
                <a16:creationId xmlns:a16="http://schemas.microsoft.com/office/drawing/2014/main" id="{04D2ED27-2CE1-4105-8EA6-0299D57A96E0}"/>
              </a:ext>
            </a:extLst>
          </p:cNvPr>
          <p:cNvGraphicFramePr>
            <a:graphicFrameLocks noChangeAspect="1"/>
          </p:cNvGraphicFramePr>
          <p:nvPr>
            <p:extLst>
              <p:ext uri="{D42A27DB-BD31-4B8C-83A1-F6EECF244321}">
                <p14:modId xmlns:p14="http://schemas.microsoft.com/office/powerpoint/2010/main" val="1394779058"/>
              </p:ext>
            </p:extLst>
          </p:nvPr>
        </p:nvGraphicFramePr>
        <p:xfrm>
          <a:off x="5764547" y="3704552"/>
          <a:ext cx="312969" cy="357325"/>
        </p:xfrm>
        <a:graphic>
          <a:graphicData uri="http://schemas.openxmlformats.org/presentationml/2006/ole">
            <mc:AlternateContent xmlns:mc="http://schemas.openxmlformats.org/markup-compatibility/2006">
              <mc:Choice xmlns:v="urn:schemas-microsoft-com:vml" Requires="v">
                <p:oleObj spid="_x0000_s1990" name="AxMath" r:id="rId17" imgW="200880" imgH="230760" progId="Equation.AxMath">
                  <p:embed/>
                </p:oleObj>
              </mc:Choice>
              <mc:Fallback>
                <p:oleObj name="AxMath" r:id="rId17" imgW="200880" imgH="230760" progId="Equation.AxMath">
                  <p:embed/>
                  <p:pic>
                    <p:nvPicPr>
                      <p:cNvPr id="0" name=""/>
                      <p:cNvPicPr/>
                      <p:nvPr/>
                    </p:nvPicPr>
                    <p:blipFill>
                      <a:blip r:embed="rId18"/>
                      <a:stretch>
                        <a:fillRect/>
                      </a:stretch>
                    </p:blipFill>
                    <p:spPr>
                      <a:xfrm>
                        <a:off x="5764547" y="3704552"/>
                        <a:ext cx="312969" cy="357325"/>
                      </a:xfrm>
                      <a:prstGeom prst="rect">
                        <a:avLst/>
                      </a:prstGeom>
                    </p:spPr>
                  </p:pic>
                </p:oleObj>
              </mc:Fallback>
            </mc:AlternateContent>
          </a:graphicData>
        </a:graphic>
      </p:graphicFrame>
      <p:graphicFrame>
        <p:nvGraphicFramePr>
          <p:cNvPr id="30" name="对象 29">
            <a:extLst>
              <a:ext uri="{FF2B5EF4-FFF2-40B4-BE49-F238E27FC236}">
                <a16:creationId xmlns:a16="http://schemas.microsoft.com/office/drawing/2014/main" id="{220689ED-A6E7-4482-8F38-C1896BDEAE22}"/>
              </a:ext>
            </a:extLst>
          </p:cNvPr>
          <p:cNvGraphicFramePr>
            <a:graphicFrameLocks noChangeAspect="1"/>
          </p:cNvGraphicFramePr>
          <p:nvPr>
            <p:extLst>
              <p:ext uri="{D42A27DB-BD31-4B8C-83A1-F6EECF244321}">
                <p14:modId xmlns:p14="http://schemas.microsoft.com/office/powerpoint/2010/main" val="2059150822"/>
              </p:ext>
            </p:extLst>
          </p:nvPr>
        </p:nvGraphicFramePr>
        <p:xfrm>
          <a:off x="9512416" y="3623266"/>
          <a:ext cx="287569" cy="443590"/>
        </p:xfrm>
        <a:graphic>
          <a:graphicData uri="http://schemas.openxmlformats.org/presentationml/2006/ole">
            <mc:AlternateContent xmlns:mc="http://schemas.openxmlformats.org/markup-compatibility/2006">
              <mc:Choice xmlns:v="urn:schemas-microsoft-com:vml" Requires="v">
                <p:oleObj spid="_x0000_s1991" name="AxMath" r:id="rId19" imgW="149400" imgH="230040" progId="Equation.AxMath">
                  <p:embed/>
                </p:oleObj>
              </mc:Choice>
              <mc:Fallback>
                <p:oleObj name="AxMath" r:id="rId19" imgW="149400" imgH="230040" progId="Equation.AxMath">
                  <p:embed/>
                  <p:pic>
                    <p:nvPicPr>
                      <p:cNvPr id="0" name=""/>
                      <p:cNvPicPr/>
                      <p:nvPr/>
                    </p:nvPicPr>
                    <p:blipFill>
                      <a:blip r:embed="rId20"/>
                      <a:stretch>
                        <a:fillRect/>
                      </a:stretch>
                    </p:blipFill>
                    <p:spPr>
                      <a:xfrm>
                        <a:off x="9512416" y="3623266"/>
                        <a:ext cx="287569" cy="443590"/>
                      </a:xfrm>
                      <a:prstGeom prst="rect">
                        <a:avLst/>
                      </a:prstGeom>
                    </p:spPr>
                  </p:pic>
                </p:oleObj>
              </mc:Fallback>
            </mc:AlternateContent>
          </a:graphicData>
        </a:graphic>
      </p:graphicFrame>
      <p:sp>
        <p:nvSpPr>
          <p:cNvPr id="31" name="文本框 30">
            <a:extLst>
              <a:ext uri="{FF2B5EF4-FFF2-40B4-BE49-F238E27FC236}">
                <a16:creationId xmlns:a16="http://schemas.microsoft.com/office/drawing/2014/main" id="{5F23AE9D-1038-422B-A5CD-85137FB011A1}"/>
              </a:ext>
            </a:extLst>
          </p:cNvPr>
          <p:cNvSpPr txBox="1"/>
          <p:nvPr/>
        </p:nvSpPr>
        <p:spPr>
          <a:xfrm>
            <a:off x="4901686" y="4103937"/>
            <a:ext cx="1942996" cy="419154"/>
          </a:xfrm>
          <a:prstGeom prst="rect">
            <a:avLst/>
          </a:prstGeom>
          <a:noFill/>
        </p:spPr>
        <p:txBody>
          <a:bodyPr wrap="square" rtlCol="0">
            <a:spAutoFit/>
          </a:bodyPr>
          <a:lstStyle/>
          <a:p>
            <a:pPr marL="285750" indent="-285750" algn="ctr">
              <a:lnSpc>
                <a:spcPct val="130000"/>
              </a:lnSpc>
              <a:buFont typeface="Wingdings" panose="05000000000000000000" pitchFamily="2" charset="2"/>
              <a:buChar char="l"/>
            </a:pPr>
            <a:r>
              <a:rPr kumimoji="1" lang="zh-CN" altLang="en-US" dirty="0">
                <a:latin typeface="Microsoft YaHei Light" panose="020B0502040204020203" pitchFamily="34" charset="-122"/>
                <a:ea typeface="Microsoft YaHei Light" panose="020B0502040204020203" pitchFamily="34" charset="-122"/>
              </a:rPr>
              <a:t>预期排队时延</a:t>
            </a:r>
          </a:p>
        </p:txBody>
      </p:sp>
      <p:sp>
        <p:nvSpPr>
          <p:cNvPr id="32" name="文本框 31">
            <a:extLst>
              <a:ext uri="{FF2B5EF4-FFF2-40B4-BE49-F238E27FC236}">
                <a16:creationId xmlns:a16="http://schemas.microsoft.com/office/drawing/2014/main" id="{013EC1CC-4348-419F-AC36-F99DDA0DEB50}"/>
              </a:ext>
            </a:extLst>
          </p:cNvPr>
          <p:cNvSpPr txBox="1"/>
          <p:nvPr/>
        </p:nvSpPr>
        <p:spPr>
          <a:xfrm>
            <a:off x="5286818" y="4506924"/>
            <a:ext cx="4760835" cy="1983300"/>
          </a:xfrm>
          <a:prstGeom prst="rect">
            <a:avLst/>
          </a:prstGeom>
          <a:noFill/>
        </p:spPr>
        <p:txBody>
          <a:bodyPr wrap="square" rtlCol="0">
            <a:spAutoFit/>
          </a:bodyPr>
          <a:lstStyle/>
          <a:p>
            <a:pPr>
              <a:lnSpc>
                <a:spcPct val="130000"/>
              </a:lnSpc>
            </a:pPr>
            <a:r>
              <a:rPr kumimoji="1" lang="en-US" altLang="zh-CN" sz="1600" dirty="0">
                <a:latin typeface="Microsoft YaHei Light" panose="020B0502040204020203" pitchFamily="34" charset="-122"/>
                <a:ea typeface="Microsoft YaHei Light" panose="020B0502040204020203" pitchFamily="34" charset="-122"/>
              </a:rPr>
              <a:t>perspective of single switch</a:t>
            </a:r>
            <a:r>
              <a:rPr kumimoji="1" lang="zh-CN" altLang="en-US" sz="1600" dirty="0">
                <a:latin typeface="Microsoft YaHei Light" panose="020B0502040204020203" pitchFamily="34" charset="-122"/>
                <a:ea typeface="Microsoft YaHei Light" panose="020B0502040204020203" pitchFamily="34" charset="-122"/>
              </a:rPr>
              <a:t>：</a:t>
            </a:r>
            <a:endParaRPr kumimoji="1" lang="en-US" altLang="zh-CN" sz="1600" dirty="0">
              <a:latin typeface="Microsoft YaHei Light" panose="020B0502040204020203" pitchFamily="34" charset="-122"/>
              <a:ea typeface="Microsoft YaHei Light" panose="020B0502040204020203" pitchFamily="34" charset="-122"/>
            </a:endParaRPr>
          </a:p>
          <a:p>
            <a:pPr>
              <a:lnSpc>
                <a:spcPct val="130000"/>
              </a:lnSpc>
            </a:pPr>
            <a:endParaRPr kumimoji="1" lang="en-US" altLang="zh-CN" sz="1600" dirty="0">
              <a:latin typeface="Microsoft YaHei Light" panose="020B0502040204020203" pitchFamily="34" charset="-122"/>
              <a:ea typeface="Microsoft YaHei Light" panose="020B0502040204020203" pitchFamily="34" charset="-122"/>
            </a:endParaRPr>
          </a:p>
          <a:p>
            <a:pPr>
              <a:lnSpc>
                <a:spcPct val="130000"/>
              </a:lnSpc>
            </a:pPr>
            <a:r>
              <a:rPr kumimoji="1" lang="en-US" altLang="zh-CN" sz="1600" dirty="0">
                <a:latin typeface="Microsoft YaHei Light" panose="020B0502040204020203" pitchFamily="34" charset="-122"/>
                <a:ea typeface="Microsoft YaHei Light" panose="020B0502040204020203" pitchFamily="34" charset="-122"/>
              </a:rPr>
              <a:t>perspective of multiple switch</a:t>
            </a:r>
            <a:r>
              <a:rPr kumimoji="1" lang="zh-CN" altLang="en-US" sz="1600" dirty="0">
                <a:latin typeface="Microsoft YaHei Light" panose="020B0502040204020203" pitchFamily="34" charset="-122"/>
                <a:ea typeface="Microsoft YaHei Light" panose="020B0502040204020203" pitchFamily="34" charset="-122"/>
              </a:rPr>
              <a:t>：</a:t>
            </a:r>
            <a:endParaRPr kumimoji="1" lang="en-US" altLang="zh-CN" sz="1600" dirty="0">
              <a:latin typeface="Microsoft YaHei Light" panose="020B0502040204020203" pitchFamily="34" charset="-122"/>
              <a:ea typeface="Microsoft YaHei Light" panose="020B0502040204020203" pitchFamily="34" charset="-122"/>
            </a:endParaRPr>
          </a:p>
          <a:p>
            <a:pPr>
              <a:lnSpc>
                <a:spcPct val="130000"/>
              </a:lnSpc>
            </a:pPr>
            <a:endParaRPr kumimoji="1" lang="en-US" altLang="zh-CN" sz="1600" dirty="0">
              <a:latin typeface="Microsoft YaHei Light" panose="020B0502040204020203" pitchFamily="34" charset="-122"/>
              <a:ea typeface="Microsoft YaHei Light" panose="020B0502040204020203" pitchFamily="34" charset="-122"/>
            </a:endParaRPr>
          </a:p>
          <a:p>
            <a:pPr>
              <a:lnSpc>
                <a:spcPct val="130000"/>
              </a:lnSpc>
            </a:pPr>
            <a:r>
              <a:rPr kumimoji="1" lang="en-US" altLang="zh-CN" sz="1600" dirty="0">
                <a:latin typeface="Microsoft YaHei Light" panose="020B0502040204020203" pitchFamily="34" charset="-122"/>
                <a:ea typeface="Microsoft YaHei Light" panose="020B0502040204020203" pitchFamily="34" charset="-122"/>
              </a:rPr>
              <a:t>queuing delay of super-controller</a:t>
            </a:r>
            <a:r>
              <a:rPr kumimoji="1" lang="zh-CN" altLang="en-US" sz="1600" dirty="0">
                <a:latin typeface="Microsoft YaHei Light" panose="020B0502040204020203" pitchFamily="34" charset="-122"/>
                <a:ea typeface="Microsoft YaHei Light" panose="020B0502040204020203" pitchFamily="34" charset="-122"/>
              </a:rPr>
              <a:t>：</a:t>
            </a:r>
            <a:endParaRPr kumimoji="1" lang="en-US" altLang="zh-CN" sz="1600" dirty="0">
              <a:latin typeface="Microsoft YaHei Light" panose="020B0502040204020203" pitchFamily="34" charset="-122"/>
              <a:ea typeface="Microsoft YaHei Light" panose="020B0502040204020203" pitchFamily="34" charset="-122"/>
            </a:endParaRPr>
          </a:p>
          <a:p>
            <a:pPr>
              <a:lnSpc>
                <a:spcPct val="130000"/>
              </a:lnSpc>
            </a:pPr>
            <a:endParaRPr kumimoji="1" lang="zh-CN" altLang="en-US" sz="1600" dirty="0">
              <a:latin typeface="Microsoft YaHei Light" panose="020B0502040204020203" pitchFamily="34" charset="-122"/>
              <a:ea typeface="Microsoft YaHei Light" panose="020B0502040204020203" pitchFamily="34" charset="-122"/>
            </a:endParaRPr>
          </a:p>
        </p:txBody>
      </p:sp>
      <p:pic>
        <p:nvPicPr>
          <p:cNvPr id="34" name="图片 33">
            <a:extLst>
              <a:ext uri="{FF2B5EF4-FFF2-40B4-BE49-F238E27FC236}">
                <a16:creationId xmlns:a16="http://schemas.microsoft.com/office/drawing/2014/main" id="{B76D0209-9238-4B10-9C59-61970C336F30}"/>
              </a:ext>
            </a:extLst>
          </p:cNvPr>
          <p:cNvPicPr>
            <a:picLocks noChangeAspect="1"/>
          </p:cNvPicPr>
          <p:nvPr/>
        </p:nvPicPr>
        <p:blipFill>
          <a:blip r:embed="rId21"/>
          <a:stretch>
            <a:fillRect/>
          </a:stretch>
        </p:blipFill>
        <p:spPr>
          <a:xfrm>
            <a:off x="8137837" y="4479280"/>
            <a:ext cx="1095375" cy="438150"/>
          </a:xfrm>
          <a:prstGeom prst="rect">
            <a:avLst/>
          </a:prstGeom>
        </p:spPr>
      </p:pic>
      <p:pic>
        <p:nvPicPr>
          <p:cNvPr id="35" name="图片 34">
            <a:extLst>
              <a:ext uri="{FF2B5EF4-FFF2-40B4-BE49-F238E27FC236}">
                <a16:creationId xmlns:a16="http://schemas.microsoft.com/office/drawing/2014/main" id="{2E217770-94C6-43F9-B6A6-E47C329A465F}"/>
              </a:ext>
            </a:extLst>
          </p:cNvPr>
          <p:cNvPicPr>
            <a:picLocks noChangeAspect="1"/>
          </p:cNvPicPr>
          <p:nvPr/>
        </p:nvPicPr>
        <p:blipFill>
          <a:blip r:embed="rId22"/>
          <a:stretch>
            <a:fillRect/>
          </a:stretch>
        </p:blipFill>
        <p:spPr>
          <a:xfrm>
            <a:off x="8186045" y="5020097"/>
            <a:ext cx="3332851" cy="623351"/>
          </a:xfrm>
          <a:prstGeom prst="rect">
            <a:avLst/>
          </a:prstGeom>
        </p:spPr>
      </p:pic>
      <p:pic>
        <p:nvPicPr>
          <p:cNvPr id="36" name="图片 35">
            <a:extLst>
              <a:ext uri="{FF2B5EF4-FFF2-40B4-BE49-F238E27FC236}">
                <a16:creationId xmlns:a16="http://schemas.microsoft.com/office/drawing/2014/main" id="{F1DE5FCF-30F0-49C2-87CD-6F8F7D7845EF}"/>
              </a:ext>
            </a:extLst>
          </p:cNvPr>
          <p:cNvPicPr>
            <a:picLocks noChangeAspect="1"/>
          </p:cNvPicPr>
          <p:nvPr/>
        </p:nvPicPr>
        <p:blipFill>
          <a:blip r:embed="rId23"/>
          <a:stretch>
            <a:fillRect/>
          </a:stretch>
        </p:blipFill>
        <p:spPr>
          <a:xfrm>
            <a:off x="8483152" y="5741191"/>
            <a:ext cx="3332850" cy="559471"/>
          </a:xfrm>
          <a:prstGeom prst="rect">
            <a:avLst/>
          </a:prstGeom>
        </p:spPr>
      </p:pic>
      <p:sp>
        <p:nvSpPr>
          <p:cNvPr id="33" name="流程图: 延期 32">
            <a:extLst>
              <a:ext uri="{FF2B5EF4-FFF2-40B4-BE49-F238E27FC236}">
                <a16:creationId xmlns:a16="http://schemas.microsoft.com/office/drawing/2014/main" id="{BDFC99F3-490F-4111-A057-EB7EF8A4C71F}"/>
              </a:ext>
            </a:extLst>
          </p:cNvPr>
          <p:cNvSpPr/>
          <p:nvPr/>
        </p:nvSpPr>
        <p:spPr>
          <a:xfrm flipH="1">
            <a:off x="11644609" y="5559031"/>
            <a:ext cx="544378" cy="524232"/>
          </a:xfrm>
          <a:prstGeom prst="flowChartDelay">
            <a:avLst/>
          </a:prstGeom>
          <a:solidFill>
            <a:srgbClr val="D217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4</a:t>
            </a:r>
            <a:endParaRPr lang="zh-CN" altLang="en-US" dirty="0"/>
          </a:p>
        </p:txBody>
      </p:sp>
      <p:sp>
        <p:nvSpPr>
          <p:cNvPr id="4" name="文本框 3">
            <a:extLst>
              <a:ext uri="{FF2B5EF4-FFF2-40B4-BE49-F238E27FC236}">
                <a16:creationId xmlns:a16="http://schemas.microsoft.com/office/drawing/2014/main" id="{54E8AFB3-C3A2-484E-81EF-E46CA308D7A4}"/>
              </a:ext>
            </a:extLst>
          </p:cNvPr>
          <p:cNvSpPr txBox="1"/>
          <p:nvPr/>
        </p:nvSpPr>
        <p:spPr>
          <a:xfrm>
            <a:off x="7254239" y="4103937"/>
            <a:ext cx="931806" cy="314189"/>
          </a:xfrm>
          <a:prstGeom prst="rect">
            <a:avLst/>
          </a:prstGeom>
          <a:noFill/>
        </p:spPr>
        <p:txBody>
          <a:bodyPr wrap="square" rtlCol="0">
            <a:spAutoFit/>
          </a:bodyPr>
          <a:lstStyle/>
          <a:p>
            <a:pPr algn="ctr">
              <a:lnSpc>
                <a:spcPct val="130000"/>
              </a:lnSpc>
            </a:pPr>
            <a:r>
              <a:rPr kumimoji="1" lang="zh-CN" altLang="en-US" sz="1200" dirty="0">
                <a:latin typeface="微软雅黑" panose="020B0503020204020204" pitchFamily="34" charset="-122"/>
                <a:ea typeface="微软雅黑" panose="020B0503020204020204" pitchFamily="34" charset="-122"/>
              </a:rPr>
              <a:t>队列积压</a:t>
            </a:r>
          </a:p>
        </p:txBody>
      </p:sp>
      <p:cxnSp>
        <p:nvCxnSpPr>
          <p:cNvPr id="14" name="直接箭头连接符 13">
            <a:extLst>
              <a:ext uri="{FF2B5EF4-FFF2-40B4-BE49-F238E27FC236}">
                <a16:creationId xmlns:a16="http://schemas.microsoft.com/office/drawing/2014/main" id="{6E885F60-D67C-4382-9B19-3BE2F0385751}"/>
              </a:ext>
            </a:extLst>
          </p:cNvPr>
          <p:cNvCxnSpPr>
            <a:cxnSpLocks/>
          </p:cNvCxnSpPr>
          <p:nvPr/>
        </p:nvCxnSpPr>
        <p:spPr>
          <a:xfrm>
            <a:off x="7954392" y="4335067"/>
            <a:ext cx="319596" cy="1880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7" name="文本框 36">
            <a:extLst>
              <a:ext uri="{FF2B5EF4-FFF2-40B4-BE49-F238E27FC236}">
                <a16:creationId xmlns:a16="http://schemas.microsoft.com/office/drawing/2014/main" id="{FBBD300F-16C7-4AAE-8594-DF088B2375F3}"/>
              </a:ext>
            </a:extLst>
          </p:cNvPr>
          <p:cNvSpPr txBox="1"/>
          <p:nvPr/>
        </p:nvSpPr>
        <p:spPr>
          <a:xfrm>
            <a:off x="7206031" y="4837280"/>
            <a:ext cx="931806" cy="308995"/>
          </a:xfrm>
          <a:prstGeom prst="rect">
            <a:avLst/>
          </a:prstGeom>
          <a:noFill/>
        </p:spPr>
        <p:txBody>
          <a:bodyPr wrap="square" rtlCol="0">
            <a:spAutoFit/>
          </a:bodyPr>
          <a:lstStyle/>
          <a:p>
            <a:pPr algn="ctr">
              <a:lnSpc>
                <a:spcPct val="130000"/>
              </a:lnSpc>
            </a:pPr>
            <a:r>
              <a:rPr kumimoji="1" lang="zh-CN" altLang="en-US" sz="1200" dirty="0">
                <a:latin typeface="微软雅黑" panose="020B0503020204020204" pitchFamily="34" charset="-122"/>
                <a:ea typeface="微软雅黑" panose="020B0503020204020204" pitchFamily="34" charset="-122"/>
              </a:rPr>
              <a:t>处理能力</a:t>
            </a:r>
          </a:p>
        </p:txBody>
      </p:sp>
      <p:cxnSp>
        <p:nvCxnSpPr>
          <p:cNvPr id="39" name="直接箭头连接符 38">
            <a:extLst>
              <a:ext uri="{FF2B5EF4-FFF2-40B4-BE49-F238E27FC236}">
                <a16:creationId xmlns:a16="http://schemas.microsoft.com/office/drawing/2014/main" id="{7F745139-9173-4A72-9F07-3B9CDB017E2D}"/>
              </a:ext>
            </a:extLst>
          </p:cNvPr>
          <p:cNvCxnSpPr/>
          <p:nvPr/>
        </p:nvCxnSpPr>
        <p:spPr>
          <a:xfrm flipV="1">
            <a:off x="7954392" y="4837280"/>
            <a:ext cx="319596" cy="801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693193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pSp>
        <p:nvGrpSpPr>
          <p:cNvPr id="16" name="组合 15">
            <a:extLst>
              <a:ext uri="{FF2B5EF4-FFF2-40B4-BE49-F238E27FC236}">
                <a16:creationId xmlns:a16="http://schemas.microsoft.com/office/drawing/2014/main" id="{6374E659-06E0-4042-A6BE-6D6977EDB906}"/>
              </a:ext>
            </a:extLst>
          </p:cNvPr>
          <p:cNvGrpSpPr/>
          <p:nvPr/>
        </p:nvGrpSpPr>
        <p:grpSpPr>
          <a:xfrm>
            <a:off x="0" y="-1"/>
            <a:ext cx="12192000" cy="6858002"/>
            <a:chOff x="0" y="-1"/>
            <a:chExt cx="12192000" cy="6858002"/>
          </a:xfrm>
        </p:grpSpPr>
        <p:sp>
          <p:nvSpPr>
            <p:cNvPr id="17" name="矩形 16">
              <a:extLst>
                <a:ext uri="{FF2B5EF4-FFF2-40B4-BE49-F238E27FC236}">
                  <a16:creationId xmlns:a16="http://schemas.microsoft.com/office/drawing/2014/main" id="{0CC1B4B5-E5B8-2A43-9A48-2F89B549D080}"/>
                </a:ext>
              </a:extLst>
            </p:cNvPr>
            <p:cNvSpPr/>
            <p:nvPr/>
          </p:nvSpPr>
          <p:spPr>
            <a:xfrm>
              <a:off x="0" y="-1"/>
              <a:ext cx="12192000" cy="706266"/>
            </a:xfrm>
            <a:prstGeom prst="rect">
              <a:avLst/>
            </a:prstGeom>
            <a:gradFill>
              <a:gsLst>
                <a:gs pos="0">
                  <a:srgbClr val="C00000"/>
                </a:gs>
                <a:gs pos="100000">
                  <a:srgbClr val="C00000">
                    <a:lumMod val="94000"/>
                    <a:lumOff val="6000"/>
                    <a:alpha val="8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18" name="矩形 17">
              <a:extLst>
                <a:ext uri="{FF2B5EF4-FFF2-40B4-BE49-F238E27FC236}">
                  <a16:creationId xmlns:a16="http://schemas.microsoft.com/office/drawing/2014/main" id="{D4F07EFB-540A-724B-9E1F-F818ED17200A}"/>
                </a:ext>
              </a:extLst>
            </p:cNvPr>
            <p:cNvSpPr/>
            <p:nvPr/>
          </p:nvSpPr>
          <p:spPr>
            <a:xfrm>
              <a:off x="0" y="708047"/>
              <a:ext cx="12192000" cy="132378"/>
            </a:xfrm>
            <a:prstGeom prst="rect">
              <a:avLst/>
            </a:prstGeom>
            <a:gradFill>
              <a:gsLst>
                <a:gs pos="0">
                  <a:srgbClr val="C00000">
                    <a:alpha val="32000"/>
                  </a:srgbClr>
                </a:gs>
                <a:gs pos="100000">
                  <a:srgbClr val="C00000">
                    <a:lumMod val="94000"/>
                    <a:lumOff val="6000"/>
                    <a:alpha val="2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19" name="矩形 18">
              <a:extLst>
                <a:ext uri="{FF2B5EF4-FFF2-40B4-BE49-F238E27FC236}">
                  <a16:creationId xmlns:a16="http://schemas.microsoft.com/office/drawing/2014/main" id="{42ED7E07-E277-2E45-9597-D2C1BF897BF5}"/>
                </a:ext>
              </a:extLst>
            </p:cNvPr>
            <p:cNvSpPr/>
            <p:nvPr/>
          </p:nvSpPr>
          <p:spPr>
            <a:xfrm>
              <a:off x="0" y="6453336"/>
              <a:ext cx="12192000" cy="404665"/>
            </a:xfrm>
            <a:prstGeom prst="rect">
              <a:avLst/>
            </a:prstGeom>
            <a:gradFill>
              <a:gsLst>
                <a:gs pos="0">
                  <a:srgbClr val="C00000"/>
                </a:gs>
                <a:gs pos="100000">
                  <a:srgbClr val="C00000">
                    <a:lumMod val="94000"/>
                    <a:lumOff val="6000"/>
                    <a:alpha val="8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grpSp>
      <p:grpSp>
        <p:nvGrpSpPr>
          <p:cNvPr id="20" name="组合 19">
            <a:extLst>
              <a:ext uri="{FF2B5EF4-FFF2-40B4-BE49-F238E27FC236}">
                <a16:creationId xmlns:a16="http://schemas.microsoft.com/office/drawing/2014/main" id="{013B0796-67A9-7A4F-99B7-6AB9E5A66374}"/>
              </a:ext>
            </a:extLst>
          </p:cNvPr>
          <p:cNvGrpSpPr/>
          <p:nvPr/>
        </p:nvGrpSpPr>
        <p:grpSpPr>
          <a:xfrm>
            <a:off x="133400" y="140547"/>
            <a:ext cx="11901234" cy="6795389"/>
            <a:chOff x="133400" y="140547"/>
            <a:chExt cx="11901234" cy="6795389"/>
          </a:xfrm>
        </p:grpSpPr>
        <p:pic>
          <p:nvPicPr>
            <p:cNvPr id="21" name="图片 20">
              <a:extLst>
                <a:ext uri="{FF2B5EF4-FFF2-40B4-BE49-F238E27FC236}">
                  <a16:creationId xmlns:a16="http://schemas.microsoft.com/office/drawing/2014/main" id="{DB7E1B58-9D91-E647-98E1-D1BA4C6BE16A}"/>
                </a:ext>
              </a:extLst>
            </p:cNvPr>
            <p:cNvPicPr>
              <a:picLocks noChangeAspect="1"/>
            </p:cNvPicPr>
            <p:nvPr/>
          </p:nvPicPr>
          <p:blipFill>
            <a:blip r:embed="rId4" cstate="screen">
              <a:alphaModFix amt="70000"/>
              <a:extLst>
                <a:ext uri="{28A0092B-C50C-407E-A947-70E740481C1C}">
                  <a14:useLocalDpi xmlns:a14="http://schemas.microsoft.com/office/drawing/2010/main"/>
                </a:ext>
              </a:extLst>
            </a:blip>
            <a:stretch>
              <a:fillRect/>
            </a:stretch>
          </p:blipFill>
          <p:spPr>
            <a:xfrm>
              <a:off x="9840416" y="140547"/>
              <a:ext cx="2031325" cy="403124"/>
            </a:xfrm>
            <a:prstGeom prst="rect">
              <a:avLst/>
            </a:prstGeom>
          </p:spPr>
        </p:pic>
        <p:pic>
          <p:nvPicPr>
            <p:cNvPr id="22" name="图片 21">
              <a:extLst>
                <a:ext uri="{FF2B5EF4-FFF2-40B4-BE49-F238E27FC236}">
                  <a16:creationId xmlns:a16="http://schemas.microsoft.com/office/drawing/2014/main" id="{F093D6A0-9471-534D-8074-6AD08E477CDD}"/>
                </a:ext>
              </a:extLst>
            </p:cNvPr>
            <p:cNvPicPr>
              <a:picLocks noChangeAspect="1"/>
            </p:cNvPicPr>
            <p:nvPr/>
          </p:nvPicPr>
          <p:blipFill>
            <a:blip r:embed="rId5" cstate="screen">
              <a:alphaModFix amt="50000"/>
              <a:extLst>
                <a:ext uri="{28A0092B-C50C-407E-A947-70E740481C1C}">
                  <a14:useLocalDpi xmlns:a14="http://schemas.microsoft.com/office/drawing/2010/main"/>
                </a:ext>
              </a:extLst>
            </a:blip>
            <a:stretch>
              <a:fillRect/>
            </a:stretch>
          </p:blipFill>
          <p:spPr>
            <a:xfrm>
              <a:off x="8996245" y="6572902"/>
              <a:ext cx="3038389" cy="185483"/>
            </a:xfrm>
            <a:prstGeom prst="rect">
              <a:avLst/>
            </a:prstGeom>
          </p:spPr>
        </p:pic>
        <p:pic>
          <p:nvPicPr>
            <p:cNvPr id="23" name="图片 22" descr="图片包含 游戏机, 画, 钟表&#10;&#10;描述已自动生成">
              <a:extLst>
                <a:ext uri="{FF2B5EF4-FFF2-40B4-BE49-F238E27FC236}">
                  <a16:creationId xmlns:a16="http://schemas.microsoft.com/office/drawing/2014/main" id="{93EED181-B044-3040-8B50-7E365D6E1D09}"/>
                </a:ext>
              </a:extLst>
            </p:cNvPr>
            <p:cNvPicPr>
              <a:picLocks noChangeAspect="1"/>
            </p:cNvPicPr>
            <p:nvPr/>
          </p:nvPicPr>
          <p:blipFill>
            <a:blip r:embed="rId6"/>
            <a:stretch>
              <a:fillRect/>
            </a:stretch>
          </p:blipFill>
          <p:spPr>
            <a:xfrm>
              <a:off x="133400" y="6453336"/>
              <a:ext cx="2362200" cy="482600"/>
            </a:xfrm>
            <a:prstGeom prst="rect">
              <a:avLst/>
            </a:prstGeom>
          </p:spPr>
        </p:pic>
      </p:grpSp>
      <p:sp>
        <p:nvSpPr>
          <p:cNvPr id="26" name="文本框 25">
            <a:extLst>
              <a:ext uri="{FF2B5EF4-FFF2-40B4-BE49-F238E27FC236}">
                <a16:creationId xmlns:a16="http://schemas.microsoft.com/office/drawing/2014/main" id="{82F18CD3-DE75-C848-9FBA-320AB9E7D598}"/>
              </a:ext>
            </a:extLst>
          </p:cNvPr>
          <p:cNvSpPr txBox="1"/>
          <p:nvPr/>
        </p:nvSpPr>
        <p:spPr>
          <a:xfrm>
            <a:off x="175107" y="116852"/>
            <a:ext cx="356188" cy="461665"/>
          </a:xfrm>
          <a:prstGeom prst="rect">
            <a:avLst/>
          </a:prstGeom>
          <a:noFill/>
        </p:spPr>
        <p:txBody>
          <a:bodyPr wrap="none" rtlCol="0">
            <a:spAutoFit/>
          </a:bodyPr>
          <a:lstStyle/>
          <a:p>
            <a:pPr algn="l"/>
            <a:r>
              <a:rPr kumimoji="1" lang="en-US" altLang="zh-CN" sz="2400" b="1" dirty="0">
                <a:solidFill>
                  <a:schemeClr val="bg1"/>
                </a:solidFill>
                <a:effectLst>
                  <a:outerShdw blurRad="50800" dist="38100" dir="5400000" algn="t" rotWithShape="0">
                    <a:prstClr val="black">
                      <a:alpha val="40000"/>
                    </a:prstClr>
                  </a:outerShdw>
                </a:effectLst>
                <a:latin typeface="Arial" panose="020B0604020202020204" pitchFamily="34" charset="0"/>
                <a:ea typeface="Microsoft YaHei" panose="020B0503020204020204" pitchFamily="34" charset="-122"/>
                <a:cs typeface="Arial" panose="020B0604020202020204" pitchFamily="34" charset="0"/>
              </a:rPr>
              <a:t>3</a:t>
            </a:r>
            <a:endParaRPr kumimoji="1" lang="zh-CN" altLang="en-US" sz="2400" b="1" dirty="0">
              <a:solidFill>
                <a:schemeClr val="bg1"/>
              </a:solidFill>
              <a:effectLst>
                <a:outerShdw blurRad="50800" dist="38100" dir="5400000" algn="t" rotWithShape="0">
                  <a:prstClr val="black">
                    <a:alpha val="40000"/>
                  </a:prstClr>
                </a:outerShdw>
              </a:effectLst>
              <a:latin typeface="Arial" panose="020B0604020202020204" pitchFamily="34" charset="0"/>
              <a:ea typeface="Microsoft YaHei" panose="020B0503020204020204" pitchFamily="34" charset="-122"/>
              <a:cs typeface="Arial" panose="020B0604020202020204" pitchFamily="34" charset="0"/>
            </a:endParaRPr>
          </a:p>
        </p:txBody>
      </p:sp>
      <p:cxnSp>
        <p:nvCxnSpPr>
          <p:cNvPr id="27" name="直线连接符 26">
            <a:extLst>
              <a:ext uri="{FF2B5EF4-FFF2-40B4-BE49-F238E27FC236}">
                <a16:creationId xmlns:a16="http://schemas.microsoft.com/office/drawing/2014/main" id="{CF6F5025-52DE-844A-8B12-050285F53236}"/>
              </a:ext>
            </a:extLst>
          </p:cNvPr>
          <p:cNvCxnSpPr/>
          <p:nvPr/>
        </p:nvCxnSpPr>
        <p:spPr>
          <a:xfrm>
            <a:off x="839416" y="124472"/>
            <a:ext cx="0" cy="4188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8" name="文本框 27">
            <a:extLst>
              <a:ext uri="{FF2B5EF4-FFF2-40B4-BE49-F238E27FC236}">
                <a16:creationId xmlns:a16="http://schemas.microsoft.com/office/drawing/2014/main" id="{B572B192-1A8B-0944-BC5E-3183B0CBCBA6}"/>
              </a:ext>
            </a:extLst>
          </p:cNvPr>
          <p:cNvSpPr txBox="1"/>
          <p:nvPr/>
        </p:nvSpPr>
        <p:spPr>
          <a:xfrm>
            <a:off x="1008331" y="124472"/>
            <a:ext cx="5779146" cy="461665"/>
          </a:xfrm>
          <a:prstGeom prst="rect">
            <a:avLst/>
          </a:prstGeom>
          <a:noFill/>
        </p:spPr>
        <p:txBody>
          <a:bodyPr wrap="none" rtlCol="0">
            <a:spAutoFit/>
          </a:bodyPr>
          <a:lstStyle/>
          <a:p>
            <a:pPr algn="l"/>
            <a:r>
              <a:rPr kumimoji="1" lang="zh-CN" altLang="en-US" sz="2400" b="1" spc="300" dirty="0">
                <a:solidFill>
                  <a:schemeClr val="bg1"/>
                </a:solidFill>
                <a:effectLst>
                  <a:outerShdw blurRad="50800" dist="38100" dir="5400000" algn="t" rotWithShape="0">
                    <a:prstClr val="black">
                      <a:alpha val="40000"/>
                    </a:prstClr>
                  </a:outerShdw>
                </a:effectLst>
                <a:latin typeface="Arial" panose="020B0604020202020204" pitchFamily="34" charset="0"/>
                <a:ea typeface="Microsoft YaHei" panose="020B0503020204020204" pitchFamily="34" charset="-122"/>
                <a:cs typeface="Arial" panose="020B0604020202020204" pitchFamily="34" charset="0"/>
              </a:rPr>
              <a:t>在</a:t>
            </a:r>
            <a:r>
              <a:rPr kumimoji="1" lang="en-US" altLang="zh-CN" sz="2400" b="1" spc="300" dirty="0">
                <a:solidFill>
                  <a:schemeClr val="bg1"/>
                </a:solidFill>
                <a:effectLst>
                  <a:outerShdw blurRad="50800" dist="38100" dir="5400000" algn="t" rotWithShape="0">
                    <a:prstClr val="black">
                      <a:alpha val="40000"/>
                    </a:prstClr>
                  </a:outerShdw>
                </a:effectLst>
                <a:latin typeface="Arial" panose="020B0604020202020204" pitchFamily="34" charset="0"/>
                <a:ea typeface="Microsoft YaHei" panose="020B0503020204020204" pitchFamily="34" charset="-122"/>
                <a:cs typeface="Arial" panose="020B0604020202020204" pitchFamily="34" charset="0"/>
              </a:rPr>
              <a:t>LEO</a:t>
            </a:r>
            <a:r>
              <a:rPr kumimoji="1" lang="zh-CN" altLang="en-US" sz="2400" b="1" spc="300" dirty="0">
                <a:solidFill>
                  <a:schemeClr val="bg1"/>
                </a:solidFill>
                <a:effectLst>
                  <a:outerShdw blurRad="50800" dist="38100" dir="5400000" algn="t" rotWithShape="0">
                    <a:prstClr val="black">
                      <a:alpha val="40000"/>
                    </a:prstClr>
                  </a:outerShdw>
                </a:effectLst>
                <a:latin typeface="Arial" panose="020B0604020202020204" pitchFamily="34" charset="0"/>
                <a:ea typeface="Microsoft YaHei" panose="020B0503020204020204" pitchFamily="34" charset="-122"/>
                <a:cs typeface="Arial" panose="020B0604020202020204" pitchFamily="34" charset="0"/>
              </a:rPr>
              <a:t>网络中动态部署和分配控制器</a:t>
            </a:r>
          </a:p>
        </p:txBody>
      </p:sp>
      <p:sp>
        <p:nvSpPr>
          <p:cNvPr id="2" name="文本框 1">
            <a:extLst>
              <a:ext uri="{FF2B5EF4-FFF2-40B4-BE49-F238E27FC236}">
                <a16:creationId xmlns:a16="http://schemas.microsoft.com/office/drawing/2014/main" id="{6C11A2CA-A1AA-4C10-9448-9DB9517C4121}"/>
              </a:ext>
            </a:extLst>
          </p:cNvPr>
          <p:cNvSpPr txBox="1"/>
          <p:nvPr/>
        </p:nvSpPr>
        <p:spPr>
          <a:xfrm>
            <a:off x="839416" y="1147183"/>
            <a:ext cx="2000250" cy="419154"/>
          </a:xfrm>
          <a:prstGeom prst="rect">
            <a:avLst/>
          </a:prstGeom>
          <a:noFill/>
        </p:spPr>
        <p:txBody>
          <a:bodyPr wrap="square" rtlCol="0">
            <a:spAutoFit/>
          </a:bodyPr>
          <a:lstStyle/>
          <a:p>
            <a:pPr marL="285750" indent="-285750" algn="ctr">
              <a:lnSpc>
                <a:spcPct val="130000"/>
              </a:lnSpc>
              <a:buFont typeface="Wingdings" panose="05000000000000000000" pitchFamily="2" charset="2"/>
              <a:buChar char="l"/>
            </a:pPr>
            <a:r>
              <a:rPr kumimoji="1" lang="zh-CN" altLang="en-US" dirty="0">
                <a:latin typeface="Microsoft YaHei Light" panose="020B0502040204020203" pitchFamily="34" charset="-122"/>
                <a:ea typeface="Microsoft YaHei Light" panose="020B0502040204020203" pitchFamily="34" charset="-122"/>
              </a:rPr>
              <a:t>问题公式化</a:t>
            </a:r>
          </a:p>
        </p:txBody>
      </p:sp>
      <p:sp>
        <p:nvSpPr>
          <p:cNvPr id="4" name="文本框 3">
            <a:extLst>
              <a:ext uri="{FF2B5EF4-FFF2-40B4-BE49-F238E27FC236}">
                <a16:creationId xmlns:a16="http://schemas.microsoft.com/office/drawing/2014/main" id="{BCAAE5DA-9A5D-4F36-BB9E-95C51FA09538}"/>
              </a:ext>
            </a:extLst>
          </p:cNvPr>
          <p:cNvSpPr txBox="1"/>
          <p:nvPr/>
        </p:nvSpPr>
        <p:spPr>
          <a:xfrm>
            <a:off x="1216847" y="1642834"/>
            <a:ext cx="3754648" cy="4223913"/>
          </a:xfrm>
          <a:prstGeom prst="rect">
            <a:avLst/>
          </a:prstGeom>
          <a:noFill/>
        </p:spPr>
        <p:txBody>
          <a:bodyPr wrap="square" rtlCol="0">
            <a:spAutoFit/>
          </a:bodyPr>
          <a:lstStyle/>
          <a:p>
            <a:pPr>
              <a:lnSpc>
                <a:spcPct val="130000"/>
              </a:lnSpc>
            </a:pPr>
            <a:r>
              <a:rPr kumimoji="1" lang="zh-CN" altLang="en-US" sz="1600" dirty="0">
                <a:latin typeface="Microsoft YaHei Light" panose="020B0502040204020203" pitchFamily="34" charset="-122"/>
                <a:ea typeface="Microsoft YaHei Light" panose="020B0502040204020203" pitchFamily="34" charset="-122"/>
              </a:rPr>
              <a:t>目标是最小化每个时隙内管理成本，具体分为以下三种类型。</a:t>
            </a:r>
            <a:endParaRPr kumimoji="1" lang="en-US" altLang="zh-CN" sz="1600" dirty="0">
              <a:latin typeface="Microsoft YaHei Light" panose="020B0502040204020203" pitchFamily="34" charset="-122"/>
              <a:ea typeface="Microsoft YaHei Light" panose="020B0502040204020203" pitchFamily="34" charset="-122"/>
            </a:endParaRPr>
          </a:p>
          <a:p>
            <a:pPr marL="285750" indent="-285750">
              <a:lnSpc>
                <a:spcPct val="130000"/>
              </a:lnSpc>
              <a:buFont typeface="Arial" panose="020B0604020202020204" pitchFamily="34" charset="0"/>
              <a:buChar char="•"/>
            </a:pPr>
            <a:r>
              <a:rPr kumimoji="1" lang="zh-CN" altLang="en-US" sz="1600" dirty="0">
                <a:latin typeface="Microsoft YaHei Light" panose="020B0502040204020203" pitchFamily="34" charset="-122"/>
                <a:ea typeface="Microsoft YaHei Light" panose="020B0502040204020203" pitchFamily="34" charset="-122"/>
              </a:rPr>
              <a:t>运行成本</a:t>
            </a:r>
            <a:r>
              <a:rPr kumimoji="1" lang="en-US" altLang="zh-CN" sz="1600" dirty="0">
                <a:latin typeface="Microsoft YaHei Light" panose="020B0502040204020203" pitchFamily="34" charset="-122"/>
                <a:ea typeface="Microsoft YaHei Light" panose="020B0502040204020203" pitchFamily="34" charset="-122"/>
              </a:rPr>
              <a:t>:</a:t>
            </a:r>
            <a:r>
              <a:rPr kumimoji="1" lang="zh-CN" altLang="en-US" sz="1600" dirty="0">
                <a:latin typeface="Microsoft YaHei Light" panose="020B0502040204020203" pitchFamily="34" charset="-122"/>
                <a:ea typeface="Microsoft YaHei Light" panose="020B0502040204020203" pitchFamily="34" charset="-122"/>
              </a:rPr>
              <a:t>运行成本是所有请求必须经历的</a:t>
            </a:r>
            <a:r>
              <a:rPr kumimoji="1" lang="zh-CN" altLang="en-US" sz="1600" dirty="0">
                <a:solidFill>
                  <a:srgbClr val="FF0000"/>
                </a:solidFill>
                <a:latin typeface="Microsoft YaHei Light" panose="020B0502040204020203" pitchFamily="34" charset="-122"/>
                <a:ea typeface="Microsoft YaHei Light" panose="020B0502040204020203" pitchFamily="34" charset="-122"/>
              </a:rPr>
              <a:t>传播延迟和排队延迟的总和</a:t>
            </a:r>
            <a:endParaRPr kumimoji="1" lang="en-US" altLang="zh-CN" sz="1600" dirty="0">
              <a:solidFill>
                <a:srgbClr val="FF0000"/>
              </a:solidFill>
              <a:latin typeface="Microsoft YaHei Light" panose="020B0502040204020203" pitchFamily="34" charset="-122"/>
              <a:ea typeface="Microsoft YaHei Light" panose="020B0502040204020203" pitchFamily="34" charset="-122"/>
            </a:endParaRPr>
          </a:p>
          <a:p>
            <a:pPr marL="285750" indent="-285750">
              <a:lnSpc>
                <a:spcPct val="130000"/>
              </a:lnSpc>
              <a:buFont typeface="Arial" panose="020B0604020202020204" pitchFamily="34" charset="0"/>
              <a:buChar char="•"/>
            </a:pPr>
            <a:endParaRPr kumimoji="1" lang="en-US" altLang="zh-CN" sz="1600" dirty="0">
              <a:solidFill>
                <a:srgbClr val="FF0000"/>
              </a:solidFill>
              <a:latin typeface="Microsoft YaHei Light" panose="020B0502040204020203" pitchFamily="34" charset="-122"/>
              <a:ea typeface="Microsoft YaHei Light" panose="020B0502040204020203" pitchFamily="34" charset="-122"/>
            </a:endParaRPr>
          </a:p>
          <a:p>
            <a:pPr marL="285750" indent="-285750">
              <a:lnSpc>
                <a:spcPct val="130000"/>
              </a:lnSpc>
              <a:buFont typeface="Arial" panose="020B0604020202020204" pitchFamily="34" charset="0"/>
              <a:buChar char="•"/>
            </a:pPr>
            <a:endParaRPr kumimoji="1" lang="en-US" altLang="zh-CN" sz="1600" dirty="0">
              <a:latin typeface="Microsoft YaHei Light" panose="020B0502040204020203" pitchFamily="34" charset="-122"/>
              <a:ea typeface="Microsoft YaHei Light" panose="020B0502040204020203" pitchFamily="34" charset="-122"/>
            </a:endParaRPr>
          </a:p>
          <a:p>
            <a:pPr marL="285750" indent="-285750">
              <a:lnSpc>
                <a:spcPct val="130000"/>
              </a:lnSpc>
              <a:buFont typeface="Arial" panose="020B0604020202020204" pitchFamily="34" charset="0"/>
              <a:buChar char="•"/>
            </a:pPr>
            <a:r>
              <a:rPr kumimoji="1" lang="zh-CN" altLang="en-US" sz="1600" dirty="0">
                <a:latin typeface="Microsoft YaHei Light" panose="020B0502040204020203" pitchFamily="34" charset="-122"/>
                <a:ea typeface="Microsoft YaHei Light" panose="020B0502040204020203" pitchFamily="34" charset="-122"/>
              </a:rPr>
              <a:t>交换机迁移成本</a:t>
            </a:r>
            <a:r>
              <a:rPr kumimoji="1" lang="en-US" altLang="zh-CN" sz="1600" dirty="0">
                <a:latin typeface="Microsoft YaHei Light" panose="020B0502040204020203" pitchFamily="34" charset="-122"/>
                <a:ea typeface="Microsoft YaHei Light" panose="020B0502040204020203" pitchFamily="34" charset="-122"/>
              </a:rPr>
              <a:t>:</a:t>
            </a:r>
            <a:r>
              <a:rPr kumimoji="1" lang="zh-CN" altLang="en-US" sz="1600" dirty="0">
                <a:latin typeface="Microsoft YaHei Light" panose="020B0502040204020203" pitchFamily="34" charset="-122"/>
                <a:ea typeface="Microsoft YaHei Light" panose="020B0502040204020203" pitchFamily="34" charset="-122"/>
              </a:rPr>
              <a:t>交换机迁移成本反映了控制器之间的负载均衡。</a:t>
            </a:r>
            <a:endParaRPr kumimoji="1" lang="en-US" altLang="zh-CN" sz="1600" dirty="0">
              <a:latin typeface="Microsoft YaHei Light" panose="020B0502040204020203" pitchFamily="34" charset="-122"/>
              <a:ea typeface="Microsoft YaHei Light" panose="020B0502040204020203" pitchFamily="34" charset="-122"/>
            </a:endParaRPr>
          </a:p>
          <a:p>
            <a:pPr marL="285750" indent="-285750">
              <a:lnSpc>
                <a:spcPct val="130000"/>
              </a:lnSpc>
              <a:buFont typeface="Arial" panose="020B0604020202020204" pitchFamily="34" charset="0"/>
              <a:buChar char="•"/>
            </a:pPr>
            <a:endParaRPr kumimoji="1" lang="en-US" altLang="zh-CN" sz="1600" dirty="0">
              <a:latin typeface="Microsoft YaHei Light" panose="020B0502040204020203" pitchFamily="34" charset="-122"/>
              <a:ea typeface="Microsoft YaHei Light" panose="020B0502040204020203" pitchFamily="34" charset="-122"/>
            </a:endParaRPr>
          </a:p>
          <a:p>
            <a:pPr marL="285750" indent="-285750">
              <a:lnSpc>
                <a:spcPct val="130000"/>
              </a:lnSpc>
              <a:buFont typeface="Arial" panose="020B0604020202020204" pitchFamily="34" charset="0"/>
              <a:buChar char="•"/>
            </a:pPr>
            <a:endParaRPr kumimoji="1" lang="en-US" altLang="zh-CN" sz="1600" dirty="0">
              <a:latin typeface="Microsoft YaHei Light" panose="020B0502040204020203" pitchFamily="34" charset="-122"/>
              <a:ea typeface="Microsoft YaHei Light" panose="020B0502040204020203" pitchFamily="34" charset="-122"/>
            </a:endParaRPr>
          </a:p>
          <a:p>
            <a:pPr marL="285750" indent="-285750">
              <a:lnSpc>
                <a:spcPct val="130000"/>
              </a:lnSpc>
              <a:buFont typeface="Arial" panose="020B0604020202020204" pitchFamily="34" charset="0"/>
              <a:buChar char="•"/>
            </a:pPr>
            <a:endParaRPr kumimoji="1" lang="en-US" altLang="zh-CN" sz="1600" dirty="0">
              <a:latin typeface="Microsoft YaHei Light" panose="020B0502040204020203" pitchFamily="34" charset="-122"/>
              <a:ea typeface="Microsoft YaHei Light" panose="020B0502040204020203" pitchFamily="34" charset="-122"/>
            </a:endParaRPr>
          </a:p>
          <a:p>
            <a:pPr marL="285750" indent="-285750">
              <a:lnSpc>
                <a:spcPct val="130000"/>
              </a:lnSpc>
              <a:buFont typeface="Arial" panose="020B0604020202020204" pitchFamily="34" charset="0"/>
              <a:buChar char="•"/>
            </a:pPr>
            <a:r>
              <a:rPr kumimoji="1" lang="zh-CN" altLang="en-US" sz="1600" dirty="0">
                <a:latin typeface="Microsoft YaHei Light" panose="020B0502040204020203" pitchFamily="34" charset="-122"/>
                <a:ea typeface="Microsoft YaHei Light" panose="020B0502040204020203" pitchFamily="34" charset="-122"/>
              </a:rPr>
              <a:t>同步成本</a:t>
            </a:r>
            <a:r>
              <a:rPr kumimoji="1" lang="en-US" altLang="zh-CN" sz="1600" dirty="0">
                <a:latin typeface="Microsoft YaHei Light" panose="020B0502040204020203" pitchFamily="34" charset="-122"/>
                <a:ea typeface="Microsoft YaHei Light" panose="020B0502040204020203" pitchFamily="34" charset="-122"/>
              </a:rPr>
              <a:t>:</a:t>
            </a:r>
            <a:r>
              <a:rPr kumimoji="1" lang="zh-CN" altLang="en-US" sz="1600" dirty="0">
                <a:latin typeface="Microsoft YaHei Light" panose="020B0502040204020203" pitchFamily="34" charset="-122"/>
                <a:ea typeface="Microsoft YaHei Light" panose="020B0502040204020203" pitchFamily="34" charset="-122"/>
              </a:rPr>
              <a:t>同步代价为</a:t>
            </a:r>
            <a:r>
              <a:rPr kumimoji="1" lang="zh-CN" altLang="en-US" sz="1600" dirty="0">
                <a:solidFill>
                  <a:srgbClr val="FF0000"/>
                </a:solidFill>
                <a:latin typeface="Microsoft YaHei Light" panose="020B0502040204020203" pitchFamily="34" charset="-122"/>
                <a:ea typeface="Microsoft YaHei Light" panose="020B0502040204020203" pitchFamily="34" charset="-122"/>
              </a:rPr>
              <a:t>两个超级控制器之间的路径时延之和</a:t>
            </a:r>
          </a:p>
        </p:txBody>
      </p:sp>
      <p:sp>
        <p:nvSpPr>
          <p:cNvPr id="13" name="文本框 12">
            <a:extLst>
              <a:ext uri="{FF2B5EF4-FFF2-40B4-BE49-F238E27FC236}">
                <a16:creationId xmlns:a16="http://schemas.microsoft.com/office/drawing/2014/main" id="{213A50D7-61F2-4C3E-8546-CB87B345AAC9}"/>
              </a:ext>
            </a:extLst>
          </p:cNvPr>
          <p:cNvSpPr txBox="1"/>
          <p:nvPr/>
        </p:nvSpPr>
        <p:spPr>
          <a:xfrm>
            <a:off x="5877016" y="1308806"/>
            <a:ext cx="5344357" cy="382862"/>
          </a:xfrm>
          <a:prstGeom prst="rect">
            <a:avLst/>
          </a:prstGeom>
          <a:noFill/>
        </p:spPr>
        <p:txBody>
          <a:bodyPr wrap="square" rtlCol="0">
            <a:spAutoFit/>
          </a:bodyPr>
          <a:lstStyle/>
          <a:p>
            <a:pPr>
              <a:lnSpc>
                <a:spcPct val="130000"/>
              </a:lnSpc>
            </a:pPr>
            <a:r>
              <a:rPr kumimoji="1" lang="zh-CN" altLang="en-US" sz="1600" dirty="0">
                <a:latin typeface="Microsoft YaHei Light" panose="020B0502040204020203" pitchFamily="34" charset="-122"/>
                <a:ea typeface="Microsoft YaHei Light" panose="020B0502040204020203" pitchFamily="34" charset="-122"/>
              </a:rPr>
              <a:t>自适应控制器布置与分配</a:t>
            </a:r>
            <a:r>
              <a:rPr kumimoji="1" lang="en-US" altLang="zh-CN" sz="1600" dirty="0">
                <a:latin typeface="Microsoft YaHei Light" panose="020B0502040204020203" pitchFamily="34" charset="-122"/>
                <a:ea typeface="Microsoft YaHei Light" panose="020B0502040204020203" pitchFamily="34" charset="-122"/>
              </a:rPr>
              <a:t>(</a:t>
            </a:r>
            <a:r>
              <a:rPr kumimoji="1" lang="en-US" altLang="zh-CN" sz="1600" dirty="0">
                <a:solidFill>
                  <a:srgbClr val="FF0000"/>
                </a:solidFill>
                <a:latin typeface="Microsoft YaHei Light" panose="020B0502040204020203" pitchFamily="34" charset="-122"/>
                <a:ea typeface="Microsoft YaHei Light" panose="020B0502040204020203" pitchFamily="34" charset="-122"/>
              </a:rPr>
              <a:t>ACPA</a:t>
            </a:r>
            <a:r>
              <a:rPr kumimoji="1" lang="en-US" altLang="zh-CN" sz="1600" dirty="0">
                <a:latin typeface="Microsoft YaHei Light" panose="020B0502040204020203" pitchFamily="34" charset="-122"/>
                <a:ea typeface="Microsoft YaHei Light" panose="020B0502040204020203" pitchFamily="34" charset="-122"/>
              </a:rPr>
              <a:t>)</a:t>
            </a:r>
            <a:r>
              <a:rPr kumimoji="1" lang="zh-CN" altLang="en-US" sz="1600" dirty="0">
                <a:latin typeface="Microsoft YaHei Light" panose="020B0502040204020203" pitchFamily="34" charset="-122"/>
                <a:ea typeface="Microsoft YaHei Light" panose="020B0502040204020203" pitchFamily="34" charset="-122"/>
              </a:rPr>
              <a:t>问题描述如下</a:t>
            </a:r>
          </a:p>
        </p:txBody>
      </p:sp>
      <p:pic>
        <p:nvPicPr>
          <p:cNvPr id="14" name="图片 13">
            <a:extLst>
              <a:ext uri="{FF2B5EF4-FFF2-40B4-BE49-F238E27FC236}">
                <a16:creationId xmlns:a16="http://schemas.microsoft.com/office/drawing/2014/main" id="{FCA86DC7-C218-4BEB-A4D6-1D654E4C78BC}"/>
              </a:ext>
            </a:extLst>
          </p:cNvPr>
          <p:cNvPicPr>
            <a:picLocks noChangeAspect="1"/>
          </p:cNvPicPr>
          <p:nvPr/>
        </p:nvPicPr>
        <p:blipFill>
          <a:blip r:embed="rId7"/>
          <a:stretch>
            <a:fillRect/>
          </a:stretch>
        </p:blipFill>
        <p:spPr>
          <a:xfrm>
            <a:off x="5985104" y="1883945"/>
            <a:ext cx="4791075" cy="3257550"/>
          </a:xfrm>
          <a:prstGeom prst="rect">
            <a:avLst/>
          </a:prstGeom>
        </p:spPr>
      </p:pic>
      <p:sp>
        <p:nvSpPr>
          <p:cNvPr id="15" name="文本框 14">
            <a:extLst>
              <a:ext uri="{FF2B5EF4-FFF2-40B4-BE49-F238E27FC236}">
                <a16:creationId xmlns:a16="http://schemas.microsoft.com/office/drawing/2014/main" id="{E46CBDBF-C326-4A2A-A616-69CC352FB4AC}"/>
              </a:ext>
            </a:extLst>
          </p:cNvPr>
          <p:cNvSpPr txBox="1"/>
          <p:nvPr/>
        </p:nvSpPr>
        <p:spPr>
          <a:xfrm>
            <a:off x="5985104" y="5410171"/>
            <a:ext cx="5037603" cy="906723"/>
          </a:xfrm>
          <a:prstGeom prst="rect">
            <a:avLst/>
          </a:prstGeom>
          <a:noFill/>
        </p:spPr>
        <p:txBody>
          <a:bodyPr wrap="square" rtlCol="0">
            <a:spAutoFit/>
          </a:bodyPr>
          <a:lstStyle/>
          <a:p>
            <a:pPr>
              <a:lnSpc>
                <a:spcPct val="130000"/>
              </a:lnSpc>
            </a:pPr>
            <a:r>
              <a:rPr kumimoji="1" lang="zh-CN" altLang="en-US" sz="1400" dirty="0">
                <a:latin typeface="Microsoft YaHei Light" panose="020B0502040204020203" pitchFamily="34" charset="-122"/>
                <a:ea typeface="Microsoft YaHei Light" panose="020B0502040204020203" pitchFamily="34" charset="-122"/>
              </a:rPr>
              <a:t>考虑到问题是</a:t>
            </a:r>
            <a:r>
              <a:rPr kumimoji="1" lang="en-US" altLang="zh-CN" sz="1400" dirty="0">
                <a:latin typeface="Microsoft YaHei Light" panose="020B0502040204020203" pitchFamily="34" charset="-122"/>
                <a:ea typeface="Microsoft YaHei Light" panose="020B0502040204020203" pitchFamily="34" charset="-122"/>
              </a:rPr>
              <a:t>NP-hard</a:t>
            </a:r>
            <a:r>
              <a:rPr kumimoji="1" lang="zh-CN" altLang="en-US" sz="1400" dirty="0">
                <a:latin typeface="Microsoft YaHei Light" panose="020B0502040204020203" pitchFamily="34" charset="-122"/>
                <a:ea typeface="Microsoft YaHei Light" panose="020B0502040204020203" pitchFamily="34" charset="-122"/>
              </a:rPr>
              <a:t>，直接用</a:t>
            </a:r>
            <a:r>
              <a:rPr kumimoji="1" lang="en-US" altLang="zh-CN" sz="1400" dirty="0">
                <a:latin typeface="Microsoft YaHei Light" panose="020B0502040204020203" pitchFamily="34" charset="-122"/>
                <a:ea typeface="Microsoft YaHei Light" panose="020B0502040204020203" pitchFamily="34" charset="-122"/>
              </a:rPr>
              <a:t>CPLEX</a:t>
            </a:r>
            <a:r>
              <a:rPr kumimoji="1" lang="zh-CN" altLang="en-US" sz="1400" dirty="0">
                <a:latin typeface="Microsoft YaHei Light" panose="020B0502040204020203" pitchFamily="34" charset="-122"/>
                <a:ea typeface="Microsoft YaHei Light" panose="020B0502040204020203" pitchFamily="34" charset="-122"/>
              </a:rPr>
              <a:t>等数学规划求解算法求解</a:t>
            </a:r>
            <a:r>
              <a:rPr kumimoji="1" lang="en-US" altLang="zh-CN" sz="1400" dirty="0">
                <a:latin typeface="Microsoft YaHei Light" panose="020B0502040204020203" pitchFamily="34" charset="-122"/>
                <a:ea typeface="Microsoft YaHei Light" panose="020B0502040204020203" pitchFamily="34" charset="-122"/>
              </a:rPr>
              <a:t>ACPA</a:t>
            </a:r>
            <a:r>
              <a:rPr kumimoji="1" lang="zh-CN" altLang="en-US" sz="1400" dirty="0">
                <a:latin typeface="Microsoft YaHei Light" panose="020B0502040204020203" pitchFamily="34" charset="-122"/>
                <a:ea typeface="Microsoft YaHei Light" panose="020B0502040204020203" pitchFamily="34" charset="-122"/>
              </a:rPr>
              <a:t>问题涉及的变量较多，且耗时较长。因此，提出一种</a:t>
            </a:r>
            <a:r>
              <a:rPr kumimoji="1" lang="zh-CN" altLang="en-US" sz="1400" dirty="0">
                <a:solidFill>
                  <a:srgbClr val="FF0000"/>
                </a:solidFill>
                <a:latin typeface="Microsoft YaHei Light" panose="020B0502040204020203" pitchFamily="34" charset="-122"/>
                <a:ea typeface="Microsoft YaHei Light" panose="020B0502040204020203" pitchFamily="34" charset="-122"/>
              </a:rPr>
              <a:t>基于控制关系图的近似算法</a:t>
            </a:r>
            <a:r>
              <a:rPr kumimoji="1" lang="zh-CN" altLang="en-US" sz="1400" dirty="0">
                <a:latin typeface="Microsoft YaHei Light" panose="020B0502040204020203" pitchFamily="34" charset="-122"/>
                <a:ea typeface="Microsoft YaHei Light" panose="020B0502040204020203" pitchFamily="34" charset="-122"/>
              </a:rPr>
              <a:t>。</a:t>
            </a:r>
          </a:p>
        </p:txBody>
      </p:sp>
      <p:sp>
        <p:nvSpPr>
          <p:cNvPr id="24" name="流程图: 延期 23">
            <a:extLst>
              <a:ext uri="{FF2B5EF4-FFF2-40B4-BE49-F238E27FC236}">
                <a16:creationId xmlns:a16="http://schemas.microsoft.com/office/drawing/2014/main" id="{6730D2EA-1D0A-4E44-B38E-94EA4E7971A9}"/>
              </a:ext>
            </a:extLst>
          </p:cNvPr>
          <p:cNvSpPr/>
          <p:nvPr/>
        </p:nvSpPr>
        <p:spPr>
          <a:xfrm flipH="1">
            <a:off x="11644604" y="5559031"/>
            <a:ext cx="544378" cy="524232"/>
          </a:xfrm>
          <a:prstGeom prst="flowChartDelay">
            <a:avLst/>
          </a:prstGeom>
          <a:solidFill>
            <a:srgbClr val="D217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5</a:t>
            </a:r>
            <a:endParaRPr lang="zh-CN" altLang="en-US" dirty="0"/>
          </a:p>
        </p:txBody>
      </p:sp>
      <p:pic>
        <p:nvPicPr>
          <p:cNvPr id="3" name="图片 2">
            <a:extLst>
              <a:ext uri="{FF2B5EF4-FFF2-40B4-BE49-F238E27FC236}">
                <a16:creationId xmlns:a16="http://schemas.microsoft.com/office/drawing/2014/main" id="{1611249A-5531-4195-A323-6CDB99BA0D10}"/>
              </a:ext>
            </a:extLst>
          </p:cNvPr>
          <p:cNvPicPr>
            <a:picLocks noChangeAspect="1"/>
          </p:cNvPicPr>
          <p:nvPr/>
        </p:nvPicPr>
        <p:blipFill>
          <a:blip r:embed="rId8"/>
          <a:stretch>
            <a:fillRect/>
          </a:stretch>
        </p:blipFill>
        <p:spPr>
          <a:xfrm>
            <a:off x="1588225" y="2930356"/>
            <a:ext cx="3010407" cy="609988"/>
          </a:xfrm>
          <a:prstGeom prst="rect">
            <a:avLst/>
          </a:prstGeom>
        </p:spPr>
      </p:pic>
      <p:pic>
        <p:nvPicPr>
          <p:cNvPr id="5" name="图片 4">
            <a:extLst>
              <a:ext uri="{FF2B5EF4-FFF2-40B4-BE49-F238E27FC236}">
                <a16:creationId xmlns:a16="http://schemas.microsoft.com/office/drawing/2014/main" id="{238A2F32-49EF-4CF5-B65A-14F0613DF861}"/>
              </a:ext>
            </a:extLst>
          </p:cNvPr>
          <p:cNvPicPr>
            <a:picLocks noChangeAspect="1"/>
          </p:cNvPicPr>
          <p:nvPr/>
        </p:nvPicPr>
        <p:blipFill>
          <a:blip r:embed="rId9"/>
          <a:stretch>
            <a:fillRect/>
          </a:stretch>
        </p:blipFill>
        <p:spPr>
          <a:xfrm>
            <a:off x="1550198" y="5810046"/>
            <a:ext cx="3181604" cy="524242"/>
          </a:xfrm>
          <a:prstGeom prst="rect">
            <a:avLst/>
          </a:prstGeom>
        </p:spPr>
      </p:pic>
      <p:pic>
        <p:nvPicPr>
          <p:cNvPr id="6" name="图片 5">
            <a:extLst>
              <a:ext uri="{FF2B5EF4-FFF2-40B4-BE49-F238E27FC236}">
                <a16:creationId xmlns:a16="http://schemas.microsoft.com/office/drawing/2014/main" id="{B0DD6D2E-1351-4AD2-9E76-C7E313F95A51}"/>
              </a:ext>
            </a:extLst>
          </p:cNvPr>
          <p:cNvPicPr>
            <a:picLocks noChangeAspect="1"/>
          </p:cNvPicPr>
          <p:nvPr/>
        </p:nvPicPr>
        <p:blipFill>
          <a:blip r:embed="rId10"/>
          <a:stretch>
            <a:fillRect/>
          </a:stretch>
        </p:blipFill>
        <p:spPr>
          <a:xfrm>
            <a:off x="1579339" y="4196677"/>
            <a:ext cx="2350639" cy="313076"/>
          </a:xfrm>
          <a:prstGeom prst="rect">
            <a:avLst/>
          </a:prstGeom>
        </p:spPr>
      </p:pic>
      <p:pic>
        <p:nvPicPr>
          <p:cNvPr id="7" name="图片 6">
            <a:extLst>
              <a:ext uri="{FF2B5EF4-FFF2-40B4-BE49-F238E27FC236}">
                <a16:creationId xmlns:a16="http://schemas.microsoft.com/office/drawing/2014/main" id="{8458A4FD-6132-48DE-9963-0471D7249B94}"/>
              </a:ext>
            </a:extLst>
          </p:cNvPr>
          <p:cNvPicPr>
            <a:picLocks noChangeAspect="1"/>
          </p:cNvPicPr>
          <p:nvPr/>
        </p:nvPicPr>
        <p:blipFill>
          <a:blip r:embed="rId11"/>
          <a:stretch>
            <a:fillRect/>
          </a:stretch>
        </p:blipFill>
        <p:spPr>
          <a:xfrm>
            <a:off x="1579339" y="4500902"/>
            <a:ext cx="2135079" cy="313076"/>
          </a:xfrm>
          <a:prstGeom prst="rect">
            <a:avLst/>
          </a:prstGeom>
        </p:spPr>
      </p:pic>
      <p:pic>
        <p:nvPicPr>
          <p:cNvPr id="8" name="图片 7">
            <a:extLst>
              <a:ext uri="{FF2B5EF4-FFF2-40B4-BE49-F238E27FC236}">
                <a16:creationId xmlns:a16="http://schemas.microsoft.com/office/drawing/2014/main" id="{E971E452-07F3-4AEC-8759-1484511D82A0}"/>
              </a:ext>
            </a:extLst>
          </p:cNvPr>
          <p:cNvPicPr>
            <a:picLocks noChangeAspect="1"/>
          </p:cNvPicPr>
          <p:nvPr/>
        </p:nvPicPr>
        <p:blipFill>
          <a:blip r:embed="rId12"/>
          <a:stretch>
            <a:fillRect/>
          </a:stretch>
        </p:blipFill>
        <p:spPr>
          <a:xfrm>
            <a:off x="1561583" y="4804807"/>
            <a:ext cx="3529927" cy="379053"/>
          </a:xfrm>
          <a:prstGeom prst="rect">
            <a:avLst/>
          </a:prstGeom>
        </p:spPr>
      </p:pic>
      <p:cxnSp>
        <p:nvCxnSpPr>
          <p:cNvPr id="10" name="直接箭头连接符 9">
            <a:extLst>
              <a:ext uri="{FF2B5EF4-FFF2-40B4-BE49-F238E27FC236}">
                <a16:creationId xmlns:a16="http://schemas.microsoft.com/office/drawing/2014/main" id="{9A24E0A1-1EC0-4CA1-817F-F3637398CBF0}"/>
              </a:ext>
            </a:extLst>
          </p:cNvPr>
          <p:cNvCxnSpPr/>
          <p:nvPr/>
        </p:nvCxnSpPr>
        <p:spPr>
          <a:xfrm flipH="1">
            <a:off x="3929978" y="3062796"/>
            <a:ext cx="491102" cy="710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文本框 10">
            <a:extLst>
              <a:ext uri="{FF2B5EF4-FFF2-40B4-BE49-F238E27FC236}">
                <a16:creationId xmlns:a16="http://schemas.microsoft.com/office/drawing/2014/main" id="{A0D77E5E-DA30-4606-BFF4-95B918D6ECE1}"/>
              </a:ext>
            </a:extLst>
          </p:cNvPr>
          <p:cNvSpPr txBox="1"/>
          <p:nvPr/>
        </p:nvSpPr>
        <p:spPr>
          <a:xfrm>
            <a:off x="4305668" y="2930356"/>
            <a:ext cx="736847" cy="315727"/>
          </a:xfrm>
          <a:prstGeom prst="rect">
            <a:avLst/>
          </a:prstGeom>
          <a:noFill/>
        </p:spPr>
        <p:txBody>
          <a:bodyPr wrap="square" rtlCol="0">
            <a:spAutoFit/>
          </a:bodyPr>
          <a:lstStyle/>
          <a:p>
            <a:pPr algn="ctr">
              <a:lnSpc>
                <a:spcPct val="130000"/>
              </a:lnSpc>
            </a:pPr>
            <a:r>
              <a:rPr kumimoji="1" lang="zh-CN" altLang="en-US" sz="1200" dirty="0">
                <a:latin typeface="微软雅黑" panose="020B0503020204020204" pitchFamily="34" charset="-122"/>
                <a:ea typeface="微软雅黑" panose="020B0503020204020204" pitchFamily="34" charset="-122"/>
              </a:rPr>
              <a:t>域内</a:t>
            </a:r>
          </a:p>
        </p:txBody>
      </p:sp>
      <p:sp>
        <p:nvSpPr>
          <p:cNvPr id="29" name="文本框 28">
            <a:extLst>
              <a:ext uri="{FF2B5EF4-FFF2-40B4-BE49-F238E27FC236}">
                <a16:creationId xmlns:a16="http://schemas.microsoft.com/office/drawing/2014/main" id="{12D5A0B7-77BE-4EB8-9F05-9BE804B034A6}"/>
              </a:ext>
            </a:extLst>
          </p:cNvPr>
          <p:cNvSpPr txBox="1"/>
          <p:nvPr/>
        </p:nvSpPr>
        <p:spPr>
          <a:xfrm>
            <a:off x="4830503" y="3246083"/>
            <a:ext cx="736847" cy="315727"/>
          </a:xfrm>
          <a:prstGeom prst="rect">
            <a:avLst/>
          </a:prstGeom>
          <a:noFill/>
        </p:spPr>
        <p:txBody>
          <a:bodyPr wrap="square" rtlCol="0">
            <a:spAutoFit/>
          </a:bodyPr>
          <a:lstStyle/>
          <a:p>
            <a:pPr algn="ctr">
              <a:lnSpc>
                <a:spcPct val="130000"/>
              </a:lnSpc>
            </a:pPr>
            <a:r>
              <a:rPr kumimoji="1" lang="zh-CN" altLang="en-US" sz="1200" dirty="0">
                <a:latin typeface="微软雅黑" panose="020B0503020204020204" pitchFamily="34" charset="-122"/>
                <a:ea typeface="微软雅黑" panose="020B0503020204020204" pitchFamily="34" charset="-122"/>
              </a:rPr>
              <a:t>跨域</a:t>
            </a:r>
          </a:p>
        </p:txBody>
      </p:sp>
      <p:cxnSp>
        <p:nvCxnSpPr>
          <p:cNvPr id="25" name="直接箭头连接符 24">
            <a:extLst>
              <a:ext uri="{FF2B5EF4-FFF2-40B4-BE49-F238E27FC236}">
                <a16:creationId xmlns:a16="http://schemas.microsoft.com/office/drawing/2014/main" id="{BCF6FF1F-1244-4EED-BD52-7D66DC1D9C62}"/>
              </a:ext>
            </a:extLst>
          </p:cNvPr>
          <p:cNvCxnSpPr/>
          <p:nvPr/>
        </p:nvCxnSpPr>
        <p:spPr>
          <a:xfrm flipH="1">
            <a:off x="4643022" y="3403946"/>
            <a:ext cx="373364" cy="175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文本框 29">
            <a:extLst>
              <a:ext uri="{FF2B5EF4-FFF2-40B4-BE49-F238E27FC236}">
                <a16:creationId xmlns:a16="http://schemas.microsoft.com/office/drawing/2014/main" id="{467B64B7-9F27-4BF1-AA6F-37614D4148F6}"/>
              </a:ext>
            </a:extLst>
          </p:cNvPr>
          <p:cNvSpPr txBox="1"/>
          <p:nvPr/>
        </p:nvSpPr>
        <p:spPr>
          <a:xfrm>
            <a:off x="4763031" y="3727867"/>
            <a:ext cx="1559905" cy="549061"/>
          </a:xfrm>
          <a:prstGeom prst="rect">
            <a:avLst/>
          </a:prstGeom>
          <a:noFill/>
          <a:ln>
            <a:solidFill>
              <a:schemeClr val="tx1"/>
            </a:solidFill>
          </a:ln>
        </p:spPr>
        <p:txBody>
          <a:bodyPr wrap="square" rtlCol="0">
            <a:spAutoFit/>
          </a:bodyPr>
          <a:lstStyle/>
          <a:p>
            <a:pPr algn="ctr">
              <a:lnSpc>
                <a:spcPct val="130000"/>
              </a:lnSpc>
            </a:pPr>
            <a:r>
              <a:rPr kumimoji="1" lang="en-US" altLang="zh-CN" sz="1200" dirty="0">
                <a:latin typeface="微软雅黑" panose="020B0503020204020204" pitchFamily="34" charset="-122"/>
                <a:ea typeface="微软雅黑" panose="020B0503020204020204" pitchFamily="34" charset="-122"/>
              </a:rPr>
              <a:t>C</a:t>
            </a:r>
            <a:r>
              <a:rPr kumimoji="1" lang="zh-CN" altLang="en-US" sz="1200" dirty="0">
                <a:latin typeface="微软雅黑" panose="020B0503020204020204" pitchFamily="34" charset="-122"/>
                <a:ea typeface="微软雅黑" panose="020B0503020204020204" pitchFamily="34" charset="-122"/>
              </a:rPr>
              <a:t>改变后仍在一个</a:t>
            </a:r>
            <a:r>
              <a:rPr kumimoji="1" lang="en-US" altLang="zh-CN" sz="1200" dirty="0">
                <a:latin typeface="微软雅黑" panose="020B0503020204020204" pitchFamily="34" charset="-122"/>
                <a:ea typeface="微软雅黑" panose="020B0503020204020204" pitchFamily="34" charset="-122"/>
              </a:rPr>
              <a:t>SC</a:t>
            </a:r>
          </a:p>
          <a:p>
            <a:pPr algn="ctr">
              <a:lnSpc>
                <a:spcPct val="130000"/>
              </a:lnSpc>
            </a:pPr>
            <a:r>
              <a:rPr kumimoji="1" lang="en-US" altLang="zh-CN" sz="1200" dirty="0">
                <a:latin typeface="微软雅黑" panose="020B0503020204020204" pitchFamily="34" charset="-122"/>
                <a:ea typeface="微软雅黑" panose="020B0503020204020204" pitchFamily="34" charset="-122"/>
              </a:rPr>
              <a:t>C</a:t>
            </a:r>
            <a:r>
              <a:rPr kumimoji="1" lang="zh-CN" altLang="en-US" sz="1200" dirty="0">
                <a:latin typeface="微软雅黑" panose="020B0503020204020204" pitchFamily="34" charset="-122"/>
                <a:ea typeface="微软雅黑" panose="020B0503020204020204" pitchFamily="34" charset="-122"/>
              </a:rPr>
              <a:t>和</a:t>
            </a:r>
            <a:r>
              <a:rPr kumimoji="1" lang="en-US" altLang="zh-CN" sz="1200" dirty="0">
                <a:latin typeface="微软雅黑" panose="020B0503020204020204" pitchFamily="34" charset="-122"/>
                <a:ea typeface="微软雅黑" panose="020B0503020204020204" pitchFamily="34" charset="-122"/>
              </a:rPr>
              <a:t>SC</a:t>
            </a:r>
            <a:r>
              <a:rPr kumimoji="1" lang="zh-CN" altLang="en-US" sz="1200" dirty="0">
                <a:latin typeface="微软雅黑" panose="020B0503020204020204" pitchFamily="34" charset="-122"/>
                <a:ea typeface="微软雅黑" panose="020B0503020204020204" pitchFamily="34" charset="-122"/>
              </a:rPr>
              <a:t>之间的时延</a:t>
            </a:r>
          </a:p>
        </p:txBody>
      </p:sp>
      <p:sp>
        <p:nvSpPr>
          <p:cNvPr id="31" name="文本框 30">
            <a:extLst>
              <a:ext uri="{FF2B5EF4-FFF2-40B4-BE49-F238E27FC236}">
                <a16:creationId xmlns:a16="http://schemas.microsoft.com/office/drawing/2014/main" id="{AB86102B-EB89-4976-82AE-3BCD356D6E4E}"/>
              </a:ext>
            </a:extLst>
          </p:cNvPr>
          <p:cNvSpPr txBox="1"/>
          <p:nvPr/>
        </p:nvSpPr>
        <p:spPr>
          <a:xfrm>
            <a:off x="4791901" y="4308103"/>
            <a:ext cx="1142611" cy="549061"/>
          </a:xfrm>
          <a:prstGeom prst="rect">
            <a:avLst/>
          </a:prstGeom>
          <a:noFill/>
          <a:ln>
            <a:solidFill>
              <a:schemeClr val="tx1"/>
            </a:solidFill>
          </a:ln>
        </p:spPr>
        <p:txBody>
          <a:bodyPr wrap="square" rtlCol="0">
            <a:spAutoFit/>
          </a:bodyPr>
          <a:lstStyle/>
          <a:p>
            <a:pPr>
              <a:lnSpc>
                <a:spcPct val="130000"/>
              </a:lnSpc>
            </a:pPr>
            <a:r>
              <a:rPr kumimoji="1" lang="zh-CN" altLang="en-US" sz="1200" dirty="0">
                <a:latin typeface="微软雅黑" panose="020B0503020204020204" pitchFamily="34" charset="-122"/>
                <a:ea typeface="微软雅黑" panose="020B0503020204020204" pitchFamily="34" charset="-122"/>
              </a:rPr>
              <a:t>跨</a:t>
            </a:r>
            <a:r>
              <a:rPr kumimoji="1" lang="en-US" altLang="zh-CN" sz="1200" dirty="0">
                <a:latin typeface="微软雅黑" panose="020B0503020204020204" pitchFamily="34" charset="-122"/>
                <a:ea typeface="微软雅黑" panose="020B0503020204020204" pitchFamily="34" charset="-122"/>
              </a:rPr>
              <a:t>SC</a:t>
            </a:r>
          </a:p>
          <a:p>
            <a:pPr algn="ctr">
              <a:lnSpc>
                <a:spcPct val="130000"/>
              </a:lnSpc>
            </a:pPr>
            <a:r>
              <a:rPr kumimoji="1" lang="en-US" altLang="zh-CN" sz="1200" dirty="0">
                <a:latin typeface="微软雅黑" panose="020B0503020204020204" pitchFamily="34" charset="-122"/>
                <a:ea typeface="微软雅黑" panose="020B0503020204020204" pitchFamily="34" charset="-122"/>
              </a:rPr>
              <a:t>SC</a:t>
            </a:r>
            <a:r>
              <a:rPr kumimoji="1" lang="zh-CN" altLang="en-US" sz="1200" dirty="0">
                <a:latin typeface="微软雅黑" panose="020B0503020204020204" pitchFamily="34" charset="-122"/>
                <a:ea typeface="微软雅黑" panose="020B0503020204020204" pitchFamily="34" charset="-122"/>
              </a:rPr>
              <a:t>之间的时延</a:t>
            </a:r>
          </a:p>
        </p:txBody>
      </p:sp>
      <p:cxnSp>
        <p:nvCxnSpPr>
          <p:cNvPr id="33" name="直接箭头连接符 32">
            <a:extLst>
              <a:ext uri="{FF2B5EF4-FFF2-40B4-BE49-F238E27FC236}">
                <a16:creationId xmlns:a16="http://schemas.microsoft.com/office/drawing/2014/main" id="{966C5B8C-DE7A-44FE-B122-C33F07D91360}"/>
              </a:ext>
            </a:extLst>
          </p:cNvPr>
          <p:cNvCxnSpPr>
            <a:cxnSpLocks/>
            <a:stCxn id="30" idx="1"/>
          </p:cNvCxnSpPr>
          <p:nvPr/>
        </p:nvCxnSpPr>
        <p:spPr>
          <a:xfrm flipH="1">
            <a:off x="3956617" y="4002398"/>
            <a:ext cx="806414" cy="3481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35">
            <a:extLst>
              <a:ext uri="{FF2B5EF4-FFF2-40B4-BE49-F238E27FC236}">
                <a16:creationId xmlns:a16="http://schemas.microsoft.com/office/drawing/2014/main" id="{B8B692B9-2970-4F57-BAA2-FD27CAC71F76}"/>
              </a:ext>
            </a:extLst>
          </p:cNvPr>
          <p:cNvCxnSpPr>
            <a:cxnSpLocks/>
            <a:stCxn id="31" idx="1"/>
          </p:cNvCxnSpPr>
          <p:nvPr/>
        </p:nvCxnSpPr>
        <p:spPr>
          <a:xfrm flipH="1">
            <a:off x="3792213" y="4582634"/>
            <a:ext cx="999688" cy="1031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7" name="文本框 36">
            <a:extLst>
              <a:ext uri="{FF2B5EF4-FFF2-40B4-BE49-F238E27FC236}">
                <a16:creationId xmlns:a16="http://schemas.microsoft.com/office/drawing/2014/main" id="{AE0DCA49-C4D9-440A-8A75-91D39C3EB49A}"/>
              </a:ext>
            </a:extLst>
          </p:cNvPr>
          <p:cNvSpPr txBox="1"/>
          <p:nvPr/>
        </p:nvSpPr>
        <p:spPr>
          <a:xfrm>
            <a:off x="9223897" y="3343604"/>
            <a:ext cx="1490136" cy="314189"/>
          </a:xfrm>
          <a:prstGeom prst="rect">
            <a:avLst/>
          </a:prstGeom>
          <a:noFill/>
        </p:spPr>
        <p:txBody>
          <a:bodyPr wrap="square" rtlCol="0">
            <a:spAutoFit/>
          </a:bodyPr>
          <a:lstStyle/>
          <a:p>
            <a:pPr algn="ctr">
              <a:lnSpc>
                <a:spcPct val="130000"/>
              </a:lnSpc>
            </a:pPr>
            <a:r>
              <a:rPr kumimoji="1" lang="en-US" altLang="zh-CN" sz="1200" dirty="0">
                <a:latin typeface="微软雅黑" panose="020B0503020204020204" pitchFamily="34" charset="-122"/>
                <a:ea typeface="微软雅黑" panose="020B0503020204020204" pitchFamily="34" charset="-122"/>
              </a:rPr>
              <a:t>S</a:t>
            </a:r>
            <a:r>
              <a:rPr kumimoji="1" lang="zh-CN" altLang="en-US" sz="1200" dirty="0">
                <a:latin typeface="微软雅黑" panose="020B0503020204020204" pitchFamily="34" charset="-122"/>
                <a:ea typeface="微软雅黑" panose="020B0503020204020204" pitchFamily="34" charset="-122"/>
              </a:rPr>
              <a:t>只能连接到一个</a:t>
            </a:r>
            <a:r>
              <a:rPr kumimoji="1" lang="en-US" altLang="zh-CN" sz="1200" dirty="0">
                <a:latin typeface="微软雅黑" panose="020B0503020204020204" pitchFamily="34" charset="-122"/>
                <a:ea typeface="微软雅黑" panose="020B0503020204020204" pitchFamily="34" charset="-122"/>
              </a:rPr>
              <a:t>C</a:t>
            </a:r>
            <a:endParaRPr kumimoji="1" lang="zh-CN" altLang="en-US" sz="1200" dirty="0">
              <a:latin typeface="微软雅黑" panose="020B0503020204020204" pitchFamily="34" charset="-122"/>
              <a:ea typeface="微软雅黑" panose="020B0503020204020204" pitchFamily="34" charset="-122"/>
            </a:endParaRPr>
          </a:p>
        </p:txBody>
      </p:sp>
      <p:sp>
        <p:nvSpPr>
          <p:cNvPr id="38" name="文本框 37">
            <a:extLst>
              <a:ext uri="{FF2B5EF4-FFF2-40B4-BE49-F238E27FC236}">
                <a16:creationId xmlns:a16="http://schemas.microsoft.com/office/drawing/2014/main" id="{57F179F9-B527-498A-A1C5-8BA9512035A8}"/>
              </a:ext>
            </a:extLst>
          </p:cNvPr>
          <p:cNvSpPr txBox="1"/>
          <p:nvPr/>
        </p:nvSpPr>
        <p:spPr>
          <a:xfrm>
            <a:off x="9161753" y="3879542"/>
            <a:ext cx="1689110" cy="314189"/>
          </a:xfrm>
          <a:prstGeom prst="rect">
            <a:avLst/>
          </a:prstGeom>
          <a:noFill/>
        </p:spPr>
        <p:txBody>
          <a:bodyPr wrap="square" rtlCol="0">
            <a:spAutoFit/>
          </a:bodyPr>
          <a:lstStyle/>
          <a:p>
            <a:pPr algn="ctr">
              <a:lnSpc>
                <a:spcPct val="130000"/>
              </a:lnSpc>
            </a:pPr>
            <a:r>
              <a:rPr kumimoji="1" lang="en-US" altLang="zh-CN" sz="1200" dirty="0">
                <a:latin typeface="微软雅黑" panose="020B0503020204020204" pitchFamily="34" charset="-122"/>
                <a:ea typeface="微软雅黑" panose="020B0503020204020204" pitchFamily="34" charset="-122"/>
              </a:rPr>
              <a:t>C</a:t>
            </a:r>
            <a:r>
              <a:rPr kumimoji="1" lang="zh-CN" altLang="en-US" sz="1200" dirty="0">
                <a:latin typeface="微软雅黑" panose="020B0503020204020204" pitchFamily="34" charset="-122"/>
                <a:ea typeface="微软雅黑" panose="020B0503020204020204" pitchFamily="34" charset="-122"/>
              </a:rPr>
              <a:t>只能连接到一个</a:t>
            </a:r>
            <a:r>
              <a:rPr kumimoji="1" lang="en-US" altLang="zh-CN" sz="1200" dirty="0">
                <a:latin typeface="微软雅黑" panose="020B0503020204020204" pitchFamily="34" charset="-122"/>
                <a:ea typeface="微软雅黑" panose="020B0503020204020204" pitchFamily="34" charset="-122"/>
              </a:rPr>
              <a:t>SC</a:t>
            </a:r>
            <a:endParaRPr kumimoji="1" lang="zh-CN" altLang="en-US" sz="1200" dirty="0">
              <a:latin typeface="微软雅黑" panose="020B0503020204020204" pitchFamily="34" charset="-122"/>
              <a:ea typeface="微软雅黑" panose="020B0503020204020204" pitchFamily="34" charset="-122"/>
            </a:endParaRPr>
          </a:p>
        </p:txBody>
      </p:sp>
      <p:cxnSp>
        <p:nvCxnSpPr>
          <p:cNvPr id="40" name="直接箭头连接符 39">
            <a:extLst>
              <a:ext uri="{FF2B5EF4-FFF2-40B4-BE49-F238E27FC236}">
                <a16:creationId xmlns:a16="http://schemas.microsoft.com/office/drawing/2014/main" id="{B4919FC5-EA70-4BBE-8A8E-21C4C358CCEC}"/>
              </a:ext>
            </a:extLst>
          </p:cNvPr>
          <p:cNvCxnSpPr>
            <a:cxnSpLocks/>
          </p:cNvCxnSpPr>
          <p:nvPr/>
        </p:nvCxnSpPr>
        <p:spPr>
          <a:xfrm flipH="1" flipV="1">
            <a:off x="9046345" y="3442807"/>
            <a:ext cx="319595" cy="1012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直接箭头连接符 43">
            <a:extLst>
              <a:ext uri="{FF2B5EF4-FFF2-40B4-BE49-F238E27FC236}">
                <a16:creationId xmlns:a16="http://schemas.microsoft.com/office/drawing/2014/main" id="{F6537EDE-68B9-480B-AB2C-195FD7DC1F23}"/>
              </a:ext>
            </a:extLst>
          </p:cNvPr>
          <p:cNvCxnSpPr>
            <a:cxnSpLocks/>
          </p:cNvCxnSpPr>
          <p:nvPr/>
        </p:nvCxnSpPr>
        <p:spPr>
          <a:xfrm flipH="1" flipV="1">
            <a:off x="9064101" y="3968322"/>
            <a:ext cx="239698" cy="1012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6" name="文本框 45">
            <a:extLst>
              <a:ext uri="{FF2B5EF4-FFF2-40B4-BE49-F238E27FC236}">
                <a16:creationId xmlns:a16="http://schemas.microsoft.com/office/drawing/2014/main" id="{9E78BBA3-18C7-48A0-AC89-FF1D9678E306}"/>
              </a:ext>
            </a:extLst>
          </p:cNvPr>
          <p:cNvSpPr txBox="1"/>
          <p:nvPr/>
        </p:nvSpPr>
        <p:spPr>
          <a:xfrm>
            <a:off x="9533809" y="4481637"/>
            <a:ext cx="1689110" cy="314189"/>
          </a:xfrm>
          <a:prstGeom prst="rect">
            <a:avLst/>
          </a:prstGeom>
          <a:noFill/>
        </p:spPr>
        <p:txBody>
          <a:bodyPr wrap="square" rtlCol="0">
            <a:spAutoFit/>
          </a:bodyPr>
          <a:lstStyle/>
          <a:p>
            <a:pPr algn="ctr">
              <a:lnSpc>
                <a:spcPct val="130000"/>
              </a:lnSpc>
            </a:pPr>
            <a:r>
              <a:rPr kumimoji="1" lang="en-US" altLang="zh-CN" sz="1200" dirty="0">
                <a:latin typeface="微软雅黑" panose="020B0503020204020204" pitchFamily="34" charset="-122"/>
                <a:ea typeface="微软雅黑" panose="020B0503020204020204" pitchFamily="34" charset="-122"/>
              </a:rPr>
              <a:t>C</a:t>
            </a:r>
            <a:r>
              <a:rPr kumimoji="1" lang="zh-CN" altLang="en-US" sz="1200" dirty="0">
                <a:latin typeface="微软雅黑" panose="020B0503020204020204" pitchFamily="34" charset="-122"/>
                <a:ea typeface="微软雅黑" panose="020B0503020204020204" pitchFamily="34" charset="-122"/>
              </a:rPr>
              <a:t>能够容忍的最大时延</a:t>
            </a:r>
          </a:p>
        </p:txBody>
      </p:sp>
      <p:cxnSp>
        <p:nvCxnSpPr>
          <p:cNvPr id="48" name="直接箭头连接符 47">
            <a:extLst>
              <a:ext uri="{FF2B5EF4-FFF2-40B4-BE49-F238E27FC236}">
                <a16:creationId xmlns:a16="http://schemas.microsoft.com/office/drawing/2014/main" id="{AFAF4748-E036-47CA-9166-67C53897F933}"/>
              </a:ext>
            </a:extLst>
          </p:cNvPr>
          <p:cNvCxnSpPr/>
          <p:nvPr/>
        </p:nvCxnSpPr>
        <p:spPr>
          <a:xfrm flipH="1" flipV="1">
            <a:off x="9303799" y="4509753"/>
            <a:ext cx="346228" cy="874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9" name="文本框 48">
            <a:extLst>
              <a:ext uri="{FF2B5EF4-FFF2-40B4-BE49-F238E27FC236}">
                <a16:creationId xmlns:a16="http://schemas.microsoft.com/office/drawing/2014/main" id="{8E0FF255-547D-44E1-9B79-37E24E58717E}"/>
              </a:ext>
            </a:extLst>
          </p:cNvPr>
          <p:cNvSpPr txBox="1"/>
          <p:nvPr/>
        </p:nvSpPr>
        <p:spPr>
          <a:xfrm>
            <a:off x="9521920" y="5016373"/>
            <a:ext cx="1876156" cy="308995"/>
          </a:xfrm>
          <a:prstGeom prst="rect">
            <a:avLst/>
          </a:prstGeom>
          <a:noFill/>
        </p:spPr>
        <p:txBody>
          <a:bodyPr wrap="square" rtlCol="0">
            <a:spAutoFit/>
          </a:bodyPr>
          <a:lstStyle/>
          <a:p>
            <a:pPr algn="ctr">
              <a:lnSpc>
                <a:spcPct val="130000"/>
              </a:lnSpc>
            </a:pPr>
            <a:r>
              <a:rPr kumimoji="1" lang="en-US" altLang="zh-CN" sz="1200" dirty="0">
                <a:latin typeface="微软雅黑" panose="020B0503020204020204" pitchFamily="34" charset="-122"/>
                <a:ea typeface="微软雅黑" panose="020B0503020204020204" pitchFamily="34" charset="-122"/>
              </a:rPr>
              <a:t>SC</a:t>
            </a:r>
            <a:r>
              <a:rPr kumimoji="1" lang="zh-CN" altLang="en-US" sz="1200" dirty="0">
                <a:latin typeface="微软雅黑" panose="020B0503020204020204" pitchFamily="34" charset="-122"/>
                <a:ea typeface="微软雅黑" panose="020B0503020204020204" pitchFamily="34" charset="-122"/>
              </a:rPr>
              <a:t>能够容忍的最大时延</a:t>
            </a:r>
          </a:p>
        </p:txBody>
      </p:sp>
      <p:cxnSp>
        <p:nvCxnSpPr>
          <p:cNvPr id="51" name="直接箭头连接符 50">
            <a:extLst>
              <a:ext uri="{FF2B5EF4-FFF2-40B4-BE49-F238E27FC236}">
                <a16:creationId xmlns:a16="http://schemas.microsoft.com/office/drawing/2014/main" id="{91FE9D39-44D4-4559-90BF-7E83D3DF57CD}"/>
              </a:ext>
            </a:extLst>
          </p:cNvPr>
          <p:cNvCxnSpPr>
            <a:cxnSpLocks/>
          </p:cNvCxnSpPr>
          <p:nvPr/>
        </p:nvCxnSpPr>
        <p:spPr>
          <a:xfrm flipH="1" flipV="1">
            <a:off x="9401905" y="5061348"/>
            <a:ext cx="248122" cy="874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24494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pSp>
        <p:nvGrpSpPr>
          <p:cNvPr id="23" name="组合 22">
            <a:extLst>
              <a:ext uri="{FF2B5EF4-FFF2-40B4-BE49-F238E27FC236}">
                <a16:creationId xmlns:a16="http://schemas.microsoft.com/office/drawing/2014/main" id="{8A7824B1-D31B-B249-B2AD-2D3A1EE8BF02}"/>
              </a:ext>
            </a:extLst>
          </p:cNvPr>
          <p:cNvGrpSpPr/>
          <p:nvPr/>
        </p:nvGrpSpPr>
        <p:grpSpPr>
          <a:xfrm>
            <a:off x="0" y="-1"/>
            <a:ext cx="12192000" cy="6858002"/>
            <a:chOff x="0" y="-1"/>
            <a:chExt cx="12192000" cy="6858002"/>
          </a:xfrm>
        </p:grpSpPr>
        <p:sp>
          <p:nvSpPr>
            <p:cNvPr id="24" name="矩形 23">
              <a:extLst>
                <a:ext uri="{FF2B5EF4-FFF2-40B4-BE49-F238E27FC236}">
                  <a16:creationId xmlns:a16="http://schemas.microsoft.com/office/drawing/2014/main" id="{5C26AA11-D0CF-B542-A3F3-05573CE7EC26}"/>
                </a:ext>
              </a:extLst>
            </p:cNvPr>
            <p:cNvSpPr/>
            <p:nvPr/>
          </p:nvSpPr>
          <p:spPr>
            <a:xfrm>
              <a:off x="0" y="-1"/>
              <a:ext cx="12192000" cy="706266"/>
            </a:xfrm>
            <a:prstGeom prst="rect">
              <a:avLst/>
            </a:prstGeom>
            <a:gradFill>
              <a:gsLst>
                <a:gs pos="0">
                  <a:srgbClr val="C00000"/>
                </a:gs>
                <a:gs pos="100000">
                  <a:srgbClr val="C00000">
                    <a:lumMod val="94000"/>
                    <a:lumOff val="6000"/>
                    <a:alpha val="8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25" name="矩形 24">
              <a:extLst>
                <a:ext uri="{FF2B5EF4-FFF2-40B4-BE49-F238E27FC236}">
                  <a16:creationId xmlns:a16="http://schemas.microsoft.com/office/drawing/2014/main" id="{2EDC1930-A11A-3048-BD77-8FE5366AC500}"/>
                </a:ext>
              </a:extLst>
            </p:cNvPr>
            <p:cNvSpPr/>
            <p:nvPr/>
          </p:nvSpPr>
          <p:spPr>
            <a:xfrm>
              <a:off x="0" y="708047"/>
              <a:ext cx="12192000" cy="132378"/>
            </a:xfrm>
            <a:prstGeom prst="rect">
              <a:avLst/>
            </a:prstGeom>
            <a:gradFill>
              <a:gsLst>
                <a:gs pos="0">
                  <a:srgbClr val="C00000">
                    <a:alpha val="32000"/>
                  </a:srgbClr>
                </a:gs>
                <a:gs pos="100000">
                  <a:srgbClr val="C00000">
                    <a:lumMod val="94000"/>
                    <a:lumOff val="6000"/>
                    <a:alpha val="2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29" name="矩形 28">
              <a:extLst>
                <a:ext uri="{FF2B5EF4-FFF2-40B4-BE49-F238E27FC236}">
                  <a16:creationId xmlns:a16="http://schemas.microsoft.com/office/drawing/2014/main" id="{341D4E01-AC3D-7348-BC67-0C9D9C61F627}"/>
                </a:ext>
              </a:extLst>
            </p:cNvPr>
            <p:cNvSpPr/>
            <p:nvPr/>
          </p:nvSpPr>
          <p:spPr>
            <a:xfrm>
              <a:off x="0" y="6453336"/>
              <a:ext cx="12192000" cy="404665"/>
            </a:xfrm>
            <a:prstGeom prst="rect">
              <a:avLst/>
            </a:prstGeom>
            <a:gradFill>
              <a:gsLst>
                <a:gs pos="0">
                  <a:srgbClr val="C00000"/>
                </a:gs>
                <a:gs pos="100000">
                  <a:srgbClr val="C00000">
                    <a:lumMod val="94000"/>
                    <a:lumOff val="6000"/>
                    <a:alpha val="8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grpSp>
      <p:grpSp>
        <p:nvGrpSpPr>
          <p:cNvPr id="30" name="组合 29">
            <a:extLst>
              <a:ext uri="{FF2B5EF4-FFF2-40B4-BE49-F238E27FC236}">
                <a16:creationId xmlns:a16="http://schemas.microsoft.com/office/drawing/2014/main" id="{70E065E9-2892-8143-B710-D03108BCA23A}"/>
              </a:ext>
            </a:extLst>
          </p:cNvPr>
          <p:cNvGrpSpPr/>
          <p:nvPr/>
        </p:nvGrpSpPr>
        <p:grpSpPr>
          <a:xfrm>
            <a:off x="133400" y="140547"/>
            <a:ext cx="11901234" cy="6795389"/>
            <a:chOff x="133400" y="140547"/>
            <a:chExt cx="11901234" cy="6795389"/>
          </a:xfrm>
        </p:grpSpPr>
        <p:pic>
          <p:nvPicPr>
            <p:cNvPr id="31" name="图片 30">
              <a:extLst>
                <a:ext uri="{FF2B5EF4-FFF2-40B4-BE49-F238E27FC236}">
                  <a16:creationId xmlns:a16="http://schemas.microsoft.com/office/drawing/2014/main" id="{87E02588-0200-9B4C-AD66-3FFD77D2E5A9}"/>
                </a:ext>
              </a:extLst>
            </p:cNvPr>
            <p:cNvPicPr>
              <a:picLocks noChangeAspect="1"/>
            </p:cNvPicPr>
            <p:nvPr/>
          </p:nvPicPr>
          <p:blipFill>
            <a:blip r:embed="rId4" cstate="screen">
              <a:alphaModFix amt="70000"/>
              <a:extLst>
                <a:ext uri="{28A0092B-C50C-407E-A947-70E740481C1C}">
                  <a14:useLocalDpi xmlns:a14="http://schemas.microsoft.com/office/drawing/2010/main"/>
                </a:ext>
              </a:extLst>
            </a:blip>
            <a:stretch>
              <a:fillRect/>
            </a:stretch>
          </p:blipFill>
          <p:spPr>
            <a:xfrm>
              <a:off x="9840416" y="140547"/>
              <a:ext cx="2031325" cy="403124"/>
            </a:xfrm>
            <a:prstGeom prst="rect">
              <a:avLst/>
            </a:prstGeom>
          </p:spPr>
        </p:pic>
        <p:pic>
          <p:nvPicPr>
            <p:cNvPr id="32" name="图片 31">
              <a:extLst>
                <a:ext uri="{FF2B5EF4-FFF2-40B4-BE49-F238E27FC236}">
                  <a16:creationId xmlns:a16="http://schemas.microsoft.com/office/drawing/2014/main" id="{CD231B8D-55CC-A249-8FE4-F7AA5293427A}"/>
                </a:ext>
              </a:extLst>
            </p:cNvPr>
            <p:cNvPicPr>
              <a:picLocks noChangeAspect="1"/>
            </p:cNvPicPr>
            <p:nvPr/>
          </p:nvPicPr>
          <p:blipFill>
            <a:blip r:embed="rId5" cstate="screen">
              <a:alphaModFix amt="50000"/>
              <a:extLst>
                <a:ext uri="{28A0092B-C50C-407E-A947-70E740481C1C}">
                  <a14:useLocalDpi xmlns:a14="http://schemas.microsoft.com/office/drawing/2010/main"/>
                </a:ext>
              </a:extLst>
            </a:blip>
            <a:stretch>
              <a:fillRect/>
            </a:stretch>
          </p:blipFill>
          <p:spPr>
            <a:xfrm>
              <a:off x="8996245" y="6572902"/>
              <a:ext cx="3038389" cy="185483"/>
            </a:xfrm>
            <a:prstGeom prst="rect">
              <a:avLst/>
            </a:prstGeom>
          </p:spPr>
        </p:pic>
        <p:pic>
          <p:nvPicPr>
            <p:cNvPr id="33" name="图片 32" descr="图片包含 游戏机, 画, 钟表&#10;&#10;描述已自动生成">
              <a:extLst>
                <a:ext uri="{FF2B5EF4-FFF2-40B4-BE49-F238E27FC236}">
                  <a16:creationId xmlns:a16="http://schemas.microsoft.com/office/drawing/2014/main" id="{088885D7-6C21-2B48-9D2D-A1C5DE4BB087}"/>
                </a:ext>
              </a:extLst>
            </p:cNvPr>
            <p:cNvPicPr>
              <a:picLocks noChangeAspect="1"/>
            </p:cNvPicPr>
            <p:nvPr/>
          </p:nvPicPr>
          <p:blipFill>
            <a:blip r:embed="rId6"/>
            <a:stretch>
              <a:fillRect/>
            </a:stretch>
          </p:blipFill>
          <p:spPr>
            <a:xfrm>
              <a:off x="133400" y="6453336"/>
              <a:ext cx="2362200" cy="482600"/>
            </a:xfrm>
            <a:prstGeom prst="rect">
              <a:avLst/>
            </a:prstGeom>
          </p:spPr>
        </p:pic>
      </p:grpSp>
      <p:sp>
        <p:nvSpPr>
          <p:cNvPr id="26" name="文本框 25">
            <a:extLst>
              <a:ext uri="{FF2B5EF4-FFF2-40B4-BE49-F238E27FC236}">
                <a16:creationId xmlns:a16="http://schemas.microsoft.com/office/drawing/2014/main" id="{82F18CD3-DE75-C848-9FBA-320AB9E7D598}"/>
              </a:ext>
            </a:extLst>
          </p:cNvPr>
          <p:cNvSpPr txBox="1"/>
          <p:nvPr/>
        </p:nvSpPr>
        <p:spPr>
          <a:xfrm>
            <a:off x="175107" y="116852"/>
            <a:ext cx="356188" cy="461665"/>
          </a:xfrm>
          <a:prstGeom prst="rect">
            <a:avLst/>
          </a:prstGeom>
          <a:noFill/>
        </p:spPr>
        <p:txBody>
          <a:bodyPr wrap="none" rtlCol="0">
            <a:spAutoFit/>
          </a:bodyPr>
          <a:lstStyle/>
          <a:p>
            <a:pPr algn="l"/>
            <a:r>
              <a:rPr kumimoji="1" lang="en-US" altLang="zh-CN" sz="2400" b="1" dirty="0">
                <a:solidFill>
                  <a:schemeClr val="bg1"/>
                </a:solidFill>
                <a:effectLst>
                  <a:outerShdw blurRad="50800" dist="38100" dir="5400000" algn="t" rotWithShape="0">
                    <a:prstClr val="black">
                      <a:alpha val="40000"/>
                    </a:prstClr>
                  </a:outerShdw>
                </a:effectLst>
                <a:latin typeface="Arial" panose="020B0604020202020204" pitchFamily="34" charset="0"/>
                <a:ea typeface="Microsoft YaHei" panose="020B0503020204020204" pitchFamily="34" charset="-122"/>
                <a:cs typeface="Arial" panose="020B0604020202020204" pitchFamily="34" charset="0"/>
              </a:rPr>
              <a:t>4</a:t>
            </a:r>
            <a:endParaRPr kumimoji="1" lang="zh-CN" altLang="en-US" sz="2400" b="1" dirty="0">
              <a:solidFill>
                <a:schemeClr val="bg1"/>
              </a:solidFill>
              <a:effectLst>
                <a:outerShdw blurRad="50800" dist="38100" dir="5400000" algn="t" rotWithShape="0">
                  <a:prstClr val="black">
                    <a:alpha val="40000"/>
                  </a:prstClr>
                </a:outerShdw>
              </a:effectLst>
              <a:latin typeface="Arial" panose="020B0604020202020204" pitchFamily="34" charset="0"/>
              <a:ea typeface="Microsoft YaHei" panose="020B0503020204020204" pitchFamily="34" charset="-122"/>
              <a:cs typeface="Arial" panose="020B0604020202020204" pitchFamily="34" charset="0"/>
            </a:endParaRPr>
          </a:p>
        </p:txBody>
      </p:sp>
      <p:cxnSp>
        <p:nvCxnSpPr>
          <p:cNvPr id="27" name="直线连接符 26">
            <a:extLst>
              <a:ext uri="{FF2B5EF4-FFF2-40B4-BE49-F238E27FC236}">
                <a16:creationId xmlns:a16="http://schemas.microsoft.com/office/drawing/2014/main" id="{CF6F5025-52DE-844A-8B12-050285F53236}"/>
              </a:ext>
            </a:extLst>
          </p:cNvPr>
          <p:cNvCxnSpPr/>
          <p:nvPr/>
        </p:nvCxnSpPr>
        <p:spPr>
          <a:xfrm>
            <a:off x="839416" y="124472"/>
            <a:ext cx="0" cy="4188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8" name="文本框 27">
            <a:extLst>
              <a:ext uri="{FF2B5EF4-FFF2-40B4-BE49-F238E27FC236}">
                <a16:creationId xmlns:a16="http://schemas.microsoft.com/office/drawing/2014/main" id="{B572B192-1A8B-0944-BC5E-3183B0CBCBA6}"/>
              </a:ext>
            </a:extLst>
          </p:cNvPr>
          <p:cNvSpPr txBox="1"/>
          <p:nvPr/>
        </p:nvSpPr>
        <p:spPr>
          <a:xfrm>
            <a:off x="1008331" y="124472"/>
            <a:ext cx="1915909" cy="461665"/>
          </a:xfrm>
          <a:prstGeom prst="rect">
            <a:avLst/>
          </a:prstGeom>
          <a:noFill/>
        </p:spPr>
        <p:txBody>
          <a:bodyPr wrap="none" rtlCol="0">
            <a:spAutoFit/>
          </a:bodyPr>
          <a:lstStyle/>
          <a:p>
            <a:pPr algn="l"/>
            <a:r>
              <a:rPr kumimoji="1" lang="zh-CN" altLang="en-US" sz="2400" b="1" spc="300" dirty="0">
                <a:solidFill>
                  <a:schemeClr val="bg1"/>
                </a:solidFill>
                <a:effectLst>
                  <a:outerShdw blurRad="50800" dist="38100" dir="5400000" algn="t" rotWithShape="0">
                    <a:prstClr val="black">
                      <a:alpha val="40000"/>
                    </a:prstClr>
                  </a:outerShdw>
                </a:effectLst>
                <a:latin typeface="Arial" panose="020B0604020202020204" pitchFamily="34" charset="0"/>
                <a:ea typeface="Microsoft YaHei" panose="020B0503020204020204" pitchFamily="34" charset="-122"/>
                <a:cs typeface="Arial" panose="020B0604020202020204" pitchFamily="34" charset="0"/>
              </a:rPr>
              <a:t>控制关系图</a:t>
            </a:r>
          </a:p>
        </p:txBody>
      </p:sp>
      <p:sp>
        <p:nvSpPr>
          <p:cNvPr id="19" name="文本框 18">
            <a:extLst>
              <a:ext uri="{FF2B5EF4-FFF2-40B4-BE49-F238E27FC236}">
                <a16:creationId xmlns:a16="http://schemas.microsoft.com/office/drawing/2014/main" id="{36E28DCB-BDBA-4121-BD29-AEAA648189A0}"/>
              </a:ext>
            </a:extLst>
          </p:cNvPr>
          <p:cNvSpPr txBox="1"/>
          <p:nvPr/>
        </p:nvSpPr>
        <p:spPr>
          <a:xfrm>
            <a:off x="839415" y="1147183"/>
            <a:ext cx="2365423" cy="419154"/>
          </a:xfrm>
          <a:prstGeom prst="rect">
            <a:avLst/>
          </a:prstGeom>
          <a:noFill/>
        </p:spPr>
        <p:txBody>
          <a:bodyPr wrap="square" rtlCol="0">
            <a:spAutoFit/>
          </a:bodyPr>
          <a:lstStyle/>
          <a:p>
            <a:pPr marL="285750" indent="-285750" algn="ctr">
              <a:lnSpc>
                <a:spcPct val="130000"/>
              </a:lnSpc>
              <a:buFont typeface="Wingdings" panose="05000000000000000000" pitchFamily="2" charset="2"/>
              <a:buChar char="l"/>
            </a:pPr>
            <a:r>
              <a:rPr kumimoji="1" lang="zh-CN" altLang="en-US" dirty="0">
                <a:latin typeface="Microsoft YaHei Light" panose="020B0502040204020203" pitchFamily="34" charset="-122"/>
                <a:ea typeface="Microsoft YaHei Light" panose="020B0502040204020203" pitchFamily="34" charset="-122"/>
              </a:rPr>
              <a:t>构造控制候选集</a:t>
            </a:r>
          </a:p>
        </p:txBody>
      </p:sp>
      <p:sp>
        <p:nvSpPr>
          <p:cNvPr id="2" name="文本框 1">
            <a:extLst>
              <a:ext uri="{FF2B5EF4-FFF2-40B4-BE49-F238E27FC236}">
                <a16:creationId xmlns:a16="http://schemas.microsoft.com/office/drawing/2014/main" id="{431B1E09-A74A-41EA-8CA4-54F768BF3215}"/>
              </a:ext>
            </a:extLst>
          </p:cNvPr>
          <p:cNvSpPr txBox="1"/>
          <p:nvPr/>
        </p:nvSpPr>
        <p:spPr>
          <a:xfrm>
            <a:off x="973436" y="1696487"/>
            <a:ext cx="2365422" cy="3583738"/>
          </a:xfrm>
          <a:prstGeom prst="rect">
            <a:avLst/>
          </a:prstGeom>
          <a:noFill/>
        </p:spPr>
        <p:txBody>
          <a:bodyPr wrap="square" rtlCol="0">
            <a:spAutoFit/>
          </a:bodyPr>
          <a:lstStyle/>
          <a:p>
            <a:pPr>
              <a:lnSpc>
                <a:spcPct val="130000"/>
              </a:lnSpc>
            </a:pPr>
            <a:r>
              <a:rPr kumimoji="1" lang="zh-CN" altLang="en-US" sz="1600" dirty="0">
                <a:solidFill>
                  <a:srgbClr val="FF0000"/>
                </a:solidFill>
                <a:latin typeface="Microsoft YaHei Light" panose="020B0502040204020203" pitchFamily="34" charset="-122"/>
                <a:ea typeface="Microsoft YaHei Light" panose="020B0502040204020203" pitchFamily="34" charset="-122"/>
              </a:rPr>
              <a:t>候选集</a:t>
            </a:r>
            <a:r>
              <a:rPr kumimoji="1" lang="zh-CN" altLang="en-US" sz="1600" dirty="0">
                <a:latin typeface="Microsoft YaHei Light" panose="020B0502040204020203" pitchFamily="34" charset="-122"/>
                <a:ea typeface="Microsoft YaHei Light" panose="020B0502040204020203" pitchFamily="34" charset="-122"/>
              </a:rPr>
              <a:t>包含满足所有交换机要求的最小节点数，包括</a:t>
            </a:r>
            <a:r>
              <a:rPr kumimoji="1" lang="zh-CN" altLang="en-US" sz="1600" dirty="0">
                <a:solidFill>
                  <a:srgbClr val="FF0000"/>
                </a:solidFill>
                <a:latin typeface="Microsoft YaHei Light" panose="020B0502040204020203" pitchFamily="34" charset="-122"/>
                <a:ea typeface="Microsoft YaHei Light" panose="020B0502040204020203" pitchFamily="34" charset="-122"/>
              </a:rPr>
              <a:t>控制器</a:t>
            </a:r>
            <a:r>
              <a:rPr kumimoji="1" lang="zh-CN" altLang="en-US" sz="1600" dirty="0">
                <a:latin typeface="Microsoft YaHei Light" panose="020B0502040204020203" pitchFamily="34" charset="-122"/>
                <a:ea typeface="Microsoft YaHei Light" panose="020B0502040204020203" pitchFamily="34" charset="-122"/>
              </a:rPr>
              <a:t>和</a:t>
            </a:r>
            <a:r>
              <a:rPr kumimoji="1" lang="zh-CN" altLang="en-US" sz="1600" dirty="0">
                <a:solidFill>
                  <a:srgbClr val="FF0000"/>
                </a:solidFill>
                <a:latin typeface="Microsoft YaHei Light" panose="020B0502040204020203" pitchFamily="34" charset="-122"/>
                <a:ea typeface="Microsoft YaHei Light" panose="020B0502040204020203" pitchFamily="34" charset="-122"/>
              </a:rPr>
              <a:t>超控制器</a:t>
            </a:r>
            <a:r>
              <a:rPr kumimoji="1" lang="zh-CN" altLang="en-US" sz="1600" dirty="0">
                <a:latin typeface="Microsoft YaHei Light" panose="020B0502040204020203" pitchFamily="34" charset="-122"/>
                <a:ea typeface="Microsoft YaHei Light" panose="020B0502040204020203" pitchFamily="34" charset="-122"/>
              </a:rPr>
              <a:t>。</a:t>
            </a:r>
            <a:endParaRPr kumimoji="1" lang="en-US" altLang="zh-CN" sz="1600" dirty="0">
              <a:latin typeface="Microsoft YaHei Light" panose="020B0502040204020203" pitchFamily="34" charset="-122"/>
              <a:ea typeface="Microsoft YaHei Light" panose="020B0502040204020203" pitchFamily="34" charset="-122"/>
            </a:endParaRPr>
          </a:p>
          <a:p>
            <a:pPr>
              <a:lnSpc>
                <a:spcPct val="130000"/>
              </a:lnSpc>
            </a:pPr>
            <a:r>
              <a:rPr kumimoji="1" lang="zh-CN" altLang="en-US" sz="1600" dirty="0">
                <a:latin typeface="Microsoft YaHei Light" panose="020B0502040204020203" pitchFamily="34" charset="-122"/>
                <a:ea typeface="Microsoft YaHei Light" panose="020B0502040204020203" pitchFamily="34" charset="-122"/>
              </a:rPr>
              <a:t>然而，控制器和超控制器的选择是相关的。</a:t>
            </a:r>
            <a:endParaRPr kumimoji="1" lang="en-US" altLang="zh-CN" sz="1600" dirty="0">
              <a:latin typeface="Microsoft YaHei Light" panose="020B0502040204020203" pitchFamily="34" charset="-122"/>
              <a:ea typeface="Microsoft YaHei Light" panose="020B0502040204020203" pitchFamily="34" charset="-122"/>
            </a:endParaRPr>
          </a:p>
          <a:p>
            <a:pPr>
              <a:lnSpc>
                <a:spcPct val="130000"/>
              </a:lnSpc>
            </a:pPr>
            <a:r>
              <a:rPr kumimoji="1" lang="zh-CN" altLang="en-US" sz="1600" dirty="0">
                <a:latin typeface="Microsoft YaHei Light" panose="020B0502040204020203" pitchFamily="34" charset="-122"/>
                <a:ea typeface="Microsoft YaHei Light" panose="020B0502040204020203" pitchFamily="34" charset="-122"/>
              </a:rPr>
              <a:t>文章发现分别最小化</a:t>
            </a:r>
            <a:r>
              <a:rPr kumimoji="1" lang="en-US" altLang="zh-CN" sz="1600" dirty="0">
                <a:latin typeface="Microsoft YaHei Light" panose="020B0502040204020203" pitchFamily="34" charset="-122"/>
                <a:ea typeface="Microsoft YaHei Light" panose="020B0502040204020203" pitchFamily="34" charset="-122"/>
              </a:rPr>
              <a:t>C</a:t>
            </a:r>
            <a:r>
              <a:rPr kumimoji="1" lang="zh-CN" altLang="en-US" sz="1600" dirty="0">
                <a:latin typeface="Microsoft YaHei Light" panose="020B0502040204020203" pitchFamily="34" charset="-122"/>
                <a:ea typeface="Microsoft YaHei Light" panose="020B0502040204020203" pitchFamily="34" charset="-122"/>
              </a:rPr>
              <a:t>和</a:t>
            </a:r>
            <a:r>
              <a:rPr kumimoji="1" lang="en-US" altLang="zh-CN" sz="1600" dirty="0">
                <a:latin typeface="Microsoft YaHei Light" panose="020B0502040204020203" pitchFamily="34" charset="-122"/>
                <a:ea typeface="Microsoft YaHei Light" panose="020B0502040204020203" pitchFamily="34" charset="-122"/>
              </a:rPr>
              <a:t>SC</a:t>
            </a:r>
            <a:r>
              <a:rPr kumimoji="1" lang="zh-CN" altLang="en-US" sz="1600" dirty="0">
                <a:latin typeface="Microsoft YaHei Light" panose="020B0502040204020203" pitchFamily="34" charset="-122"/>
                <a:ea typeface="Microsoft YaHei Light" panose="020B0502040204020203" pitchFamily="34" charset="-122"/>
              </a:rPr>
              <a:t>可以得到最小</a:t>
            </a:r>
            <a:r>
              <a:rPr kumimoji="1" lang="en-US" altLang="zh-CN" sz="1600" dirty="0">
                <a:latin typeface="Microsoft YaHei Light" panose="020B0502040204020203" pitchFamily="34" charset="-122"/>
                <a:ea typeface="Microsoft YaHei Light" panose="020B0502040204020203" pitchFamily="34" charset="-122"/>
              </a:rPr>
              <a:t>|C| + |SC|</a:t>
            </a:r>
            <a:r>
              <a:rPr kumimoji="1" lang="zh-CN" altLang="en-US" sz="1600" dirty="0">
                <a:latin typeface="Microsoft YaHei Light" panose="020B0502040204020203" pitchFamily="34" charset="-122"/>
                <a:ea typeface="Microsoft YaHei Light" panose="020B0502040204020203" pitchFamily="34" charset="-122"/>
              </a:rPr>
              <a:t>，且顺序无关紧要。然后，提出了一种贪心候选集构造算法，从而能控制所有节点。</a:t>
            </a:r>
          </a:p>
        </p:txBody>
      </p:sp>
      <p:pic>
        <p:nvPicPr>
          <p:cNvPr id="3" name="图片 2">
            <a:extLst>
              <a:ext uri="{FF2B5EF4-FFF2-40B4-BE49-F238E27FC236}">
                <a16:creationId xmlns:a16="http://schemas.microsoft.com/office/drawing/2014/main" id="{36938D51-A48D-4ABB-9C04-DD1140E913FE}"/>
              </a:ext>
            </a:extLst>
          </p:cNvPr>
          <p:cNvPicPr>
            <a:picLocks noChangeAspect="1"/>
          </p:cNvPicPr>
          <p:nvPr/>
        </p:nvPicPr>
        <p:blipFill>
          <a:blip r:embed="rId7"/>
          <a:stretch>
            <a:fillRect/>
          </a:stretch>
        </p:blipFill>
        <p:spPr>
          <a:xfrm>
            <a:off x="8288099" y="916696"/>
            <a:ext cx="3746535" cy="5192048"/>
          </a:xfrm>
          <a:prstGeom prst="rect">
            <a:avLst/>
          </a:prstGeom>
        </p:spPr>
      </p:pic>
      <p:pic>
        <p:nvPicPr>
          <p:cNvPr id="4" name="图片 3">
            <a:extLst>
              <a:ext uri="{FF2B5EF4-FFF2-40B4-BE49-F238E27FC236}">
                <a16:creationId xmlns:a16="http://schemas.microsoft.com/office/drawing/2014/main" id="{3A356944-23E5-40CA-9132-B01C209B8B5F}"/>
              </a:ext>
            </a:extLst>
          </p:cNvPr>
          <p:cNvPicPr>
            <a:picLocks noChangeAspect="1"/>
          </p:cNvPicPr>
          <p:nvPr/>
        </p:nvPicPr>
        <p:blipFill>
          <a:blip r:embed="rId8"/>
          <a:stretch>
            <a:fillRect/>
          </a:stretch>
        </p:blipFill>
        <p:spPr>
          <a:xfrm>
            <a:off x="3338858" y="1218937"/>
            <a:ext cx="4815220" cy="4420125"/>
          </a:xfrm>
          <a:prstGeom prst="rect">
            <a:avLst/>
          </a:prstGeom>
        </p:spPr>
      </p:pic>
      <p:sp>
        <p:nvSpPr>
          <p:cNvPr id="17" name="流程图: 延期 16">
            <a:extLst>
              <a:ext uri="{FF2B5EF4-FFF2-40B4-BE49-F238E27FC236}">
                <a16:creationId xmlns:a16="http://schemas.microsoft.com/office/drawing/2014/main" id="{D3BBD722-1983-4284-9601-2AA5C3213252}"/>
              </a:ext>
            </a:extLst>
          </p:cNvPr>
          <p:cNvSpPr/>
          <p:nvPr/>
        </p:nvSpPr>
        <p:spPr>
          <a:xfrm flipH="1">
            <a:off x="11644604" y="5559031"/>
            <a:ext cx="544378" cy="524232"/>
          </a:xfrm>
          <a:prstGeom prst="flowChartDelay">
            <a:avLst/>
          </a:prstGeom>
          <a:solidFill>
            <a:srgbClr val="D217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6</a:t>
            </a:r>
            <a:endParaRPr lang="zh-CN" altLang="en-US" dirty="0"/>
          </a:p>
        </p:txBody>
      </p:sp>
    </p:spTree>
    <p:extLst>
      <p:ext uri="{BB962C8B-B14F-4D97-AF65-F5344CB8AC3E}">
        <p14:creationId xmlns:p14="http://schemas.microsoft.com/office/powerpoint/2010/main" val="28310888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pSp>
        <p:nvGrpSpPr>
          <p:cNvPr id="23" name="组合 22">
            <a:extLst>
              <a:ext uri="{FF2B5EF4-FFF2-40B4-BE49-F238E27FC236}">
                <a16:creationId xmlns:a16="http://schemas.microsoft.com/office/drawing/2014/main" id="{8A7824B1-D31B-B249-B2AD-2D3A1EE8BF02}"/>
              </a:ext>
            </a:extLst>
          </p:cNvPr>
          <p:cNvGrpSpPr/>
          <p:nvPr/>
        </p:nvGrpSpPr>
        <p:grpSpPr>
          <a:xfrm>
            <a:off x="0" y="-1"/>
            <a:ext cx="12192000" cy="6858002"/>
            <a:chOff x="0" y="-1"/>
            <a:chExt cx="12192000" cy="6858002"/>
          </a:xfrm>
        </p:grpSpPr>
        <p:sp>
          <p:nvSpPr>
            <p:cNvPr id="24" name="矩形 23">
              <a:extLst>
                <a:ext uri="{FF2B5EF4-FFF2-40B4-BE49-F238E27FC236}">
                  <a16:creationId xmlns:a16="http://schemas.microsoft.com/office/drawing/2014/main" id="{5C26AA11-D0CF-B542-A3F3-05573CE7EC26}"/>
                </a:ext>
              </a:extLst>
            </p:cNvPr>
            <p:cNvSpPr/>
            <p:nvPr/>
          </p:nvSpPr>
          <p:spPr>
            <a:xfrm>
              <a:off x="0" y="-1"/>
              <a:ext cx="12192000" cy="706266"/>
            </a:xfrm>
            <a:prstGeom prst="rect">
              <a:avLst/>
            </a:prstGeom>
            <a:gradFill>
              <a:gsLst>
                <a:gs pos="0">
                  <a:srgbClr val="C00000"/>
                </a:gs>
                <a:gs pos="100000">
                  <a:srgbClr val="C00000">
                    <a:lumMod val="94000"/>
                    <a:lumOff val="6000"/>
                    <a:alpha val="8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25" name="矩形 24">
              <a:extLst>
                <a:ext uri="{FF2B5EF4-FFF2-40B4-BE49-F238E27FC236}">
                  <a16:creationId xmlns:a16="http://schemas.microsoft.com/office/drawing/2014/main" id="{2EDC1930-A11A-3048-BD77-8FE5366AC500}"/>
                </a:ext>
              </a:extLst>
            </p:cNvPr>
            <p:cNvSpPr/>
            <p:nvPr/>
          </p:nvSpPr>
          <p:spPr>
            <a:xfrm>
              <a:off x="0" y="708047"/>
              <a:ext cx="12192000" cy="132378"/>
            </a:xfrm>
            <a:prstGeom prst="rect">
              <a:avLst/>
            </a:prstGeom>
            <a:gradFill>
              <a:gsLst>
                <a:gs pos="0">
                  <a:srgbClr val="C00000">
                    <a:alpha val="32000"/>
                  </a:srgbClr>
                </a:gs>
                <a:gs pos="100000">
                  <a:srgbClr val="C00000">
                    <a:lumMod val="94000"/>
                    <a:lumOff val="6000"/>
                    <a:alpha val="2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29" name="矩形 28">
              <a:extLst>
                <a:ext uri="{FF2B5EF4-FFF2-40B4-BE49-F238E27FC236}">
                  <a16:creationId xmlns:a16="http://schemas.microsoft.com/office/drawing/2014/main" id="{341D4E01-AC3D-7348-BC67-0C9D9C61F627}"/>
                </a:ext>
              </a:extLst>
            </p:cNvPr>
            <p:cNvSpPr/>
            <p:nvPr/>
          </p:nvSpPr>
          <p:spPr>
            <a:xfrm>
              <a:off x="0" y="6453336"/>
              <a:ext cx="12192000" cy="404665"/>
            </a:xfrm>
            <a:prstGeom prst="rect">
              <a:avLst/>
            </a:prstGeom>
            <a:gradFill>
              <a:gsLst>
                <a:gs pos="0">
                  <a:srgbClr val="C00000"/>
                </a:gs>
                <a:gs pos="100000">
                  <a:srgbClr val="C00000">
                    <a:lumMod val="94000"/>
                    <a:lumOff val="6000"/>
                    <a:alpha val="8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grpSp>
      <p:grpSp>
        <p:nvGrpSpPr>
          <p:cNvPr id="30" name="组合 29">
            <a:extLst>
              <a:ext uri="{FF2B5EF4-FFF2-40B4-BE49-F238E27FC236}">
                <a16:creationId xmlns:a16="http://schemas.microsoft.com/office/drawing/2014/main" id="{70E065E9-2892-8143-B710-D03108BCA23A}"/>
              </a:ext>
            </a:extLst>
          </p:cNvPr>
          <p:cNvGrpSpPr/>
          <p:nvPr/>
        </p:nvGrpSpPr>
        <p:grpSpPr>
          <a:xfrm>
            <a:off x="133400" y="140547"/>
            <a:ext cx="11901234" cy="6795389"/>
            <a:chOff x="133400" y="140547"/>
            <a:chExt cx="11901234" cy="6795389"/>
          </a:xfrm>
        </p:grpSpPr>
        <p:pic>
          <p:nvPicPr>
            <p:cNvPr id="31" name="图片 30">
              <a:extLst>
                <a:ext uri="{FF2B5EF4-FFF2-40B4-BE49-F238E27FC236}">
                  <a16:creationId xmlns:a16="http://schemas.microsoft.com/office/drawing/2014/main" id="{87E02588-0200-9B4C-AD66-3FFD77D2E5A9}"/>
                </a:ext>
              </a:extLst>
            </p:cNvPr>
            <p:cNvPicPr>
              <a:picLocks noChangeAspect="1"/>
            </p:cNvPicPr>
            <p:nvPr/>
          </p:nvPicPr>
          <p:blipFill>
            <a:blip r:embed="rId4" cstate="screen">
              <a:alphaModFix amt="70000"/>
              <a:extLst>
                <a:ext uri="{28A0092B-C50C-407E-A947-70E740481C1C}">
                  <a14:useLocalDpi xmlns:a14="http://schemas.microsoft.com/office/drawing/2010/main"/>
                </a:ext>
              </a:extLst>
            </a:blip>
            <a:stretch>
              <a:fillRect/>
            </a:stretch>
          </p:blipFill>
          <p:spPr>
            <a:xfrm>
              <a:off x="9840416" y="140547"/>
              <a:ext cx="2031325" cy="403124"/>
            </a:xfrm>
            <a:prstGeom prst="rect">
              <a:avLst/>
            </a:prstGeom>
          </p:spPr>
        </p:pic>
        <p:pic>
          <p:nvPicPr>
            <p:cNvPr id="32" name="图片 31">
              <a:extLst>
                <a:ext uri="{FF2B5EF4-FFF2-40B4-BE49-F238E27FC236}">
                  <a16:creationId xmlns:a16="http://schemas.microsoft.com/office/drawing/2014/main" id="{CD231B8D-55CC-A249-8FE4-F7AA5293427A}"/>
                </a:ext>
              </a:extLst>
            </p:cNvPr>
            <p:cNvPicPr>
              <a:picLocks noChangeAspect="1"/>
            </p:cNvPicPr>
            <p:nvPr/>
          </p:nvPicPr>
          <p:blipFill>
            <a:blip r:embed="rId5" cstate="screen">
              <a:alphaModFix amt="50000"/>
              <a:extLst>
                <a:ext uri="{28A0092B-C50C-407E-A947-70E740481C1C}">
                  <a14:useLocalDpi xmlns:a14="http://schemas.microsoft.com/office/drawing/2010/main"/>
                </a:ext>
              </a:extLst>
            </a:blip>
            <a:stretch>
              <a:fillRect/>
            </a:stretch>
          </p:blipFill>
          <p:spPr>
            <a:xfrm>
              <a:off x="8996245" y="6572902"/>
              <a:ext cx="3038389" cy="185483"/>
            </a:xfrm>
            <a:prstGeom prst="rect">
              <a:avLst/>
            </a:prstGeom>
          </p:spPr>
        </p:pic>
        <p:pic>
          <p:nvPicPr>
            <p:cNvPr id="33" name="图片 32" descr="图片包含 游戏机, 画, 钟表&#10;&#10;描述已自动生成">
              <a:extLst>
                <a:ext uri="{FF2B5EF4-FFF2-40B4-BE49-F238E27FC236}">
                  <a16:creationId xmlns:a16="http://schemas.microsoft.com/office/drawing/2014/main" id="{088885D7-6C21-2B48-9D2D-A1C5DE4BB087}"/>
                </a:ext>
              </a:extLst>
            </p:cNvPr>
            <p:cNvPicPr>
              <a:picLocks noChangeAspect="1"/>
            </p:cNvPicPr>
            <p:nvPr/>
          </p:nvPicPr>
          <p:blipFill>
            <a:blip r:embed="rId6"/>
            <a:stretch>
              <a:fillRect/>
            </a:stretch>
          </p:blipFill>
          <p:spPr>
            <a:xfrm>
              <a:off x="133400" y="6453336"/>
              <a:ext cx="2362200" cy="482600"/>
            </a:xfrm>
            <a:prstGeom prst="rect">
              <a:avLst/>
            </a:prstGeom>
          </p:spPr>
        </p:pic>
      </p:grpSp>
      <p:sp>
        <p:nvSpPr>
          <p:cNvPr id="26" name="文本框 25">
            <a:extLst>
              <a:ext uri="{FF2B5EF4-FFF2-40B4-BE49-F238E27FC236}">
                <a16:creationId xmlns:a16="http://schemas.microsoft.com/office/drawing/2014/main" id="{82F18CD3-DE75-C848-9FBA-320AB9E7D598}"/>
              </a:ext>
            </a:extLst>
          </p:cNvPr>
          <p:cNvSpPr txBox="1"/>
          <p:nvPr/>
        </p:nvSpPr>
        <p:spPr>
          <a:xfrm>
            <a:off x="175107" y="116852"/>
            <a:ext cx="356188" cy="461665"/>
          </a:xfrm>
          <a:prstGeom prst="rect">
            <a:avLst/>
          </a:prstGeom>
          <a:noFill/>
        </p:spPr>
        <p:txBody>
          <a:bodyPr wrap="none" rtlCol="0">
            <a:spAutoFit/>
          </a:bodyPr>
          <a:lstStyle/>
          <a:p>
            <a:pPr algn="l"/>
            <a:r>
              <a:rPr kumimoji="1" lang="en-US" altLang="zh-CN" sz="2400" b="1" dirty="0">
                <a:solidFill>
                  <a:schemeClr val="bg1"/>
                </a:solidFill>
                <a:effectLst>
                  <a:outerShdw blurRad="50800" dist="38100" dir="5400000" algn="t" rotWithShape="0">
                    <a:prstClr val="black">
                      <a:alpha val="40000"/>
                    </a:prstClr>
                  </a:outerShdw>
                </a:effectLst>
                <a:latin typeface="Arial" panose="020B0604020202020204" pitchFamily="34" charset="0"/>
                <a:ea typeface="Microsoft YaHei" panose="020B0503020204020204" pitchFamily="34" charset="-122"/>
                <a:cs typeface="Arial" panose="020B0604020202020204" pitchFamily="34" charset="0"/>
              </a:rPr>
              <a:t>4</a:t>
            </a:r>
            <a:endParaRPr kumimoji="1" lang="zh-CN" altLang="en-US" sz="2400" b="1" dirty="0">
              <a:solidFill>
                <a:schemeClr val="bg1"/>
              </a:solidFill>
              <a:effectLst>
                <a:outerShdw blurRad="50800" dist="38100" dir="5400000" algn="t" rotWithShape="0">
                  <a:prstClr val="black">
                    <a:alpha val="40000"/>
                  </a:prstClr>
                </a:outerShdw>
              </a:effectLst>
              <a:latin typeface="Arial" panose="020B0604020202020204" pitchFamily="34" charset="0"/>
              <a:ea typeface="Microsoft YaHei" panose="020B0503020204020204" pitchFamily="34" charset="-122"/>
              <a:cs typeface="Arial" panose="020B0604020202020204" pitchFamily="34" charset="0"/>
            </a:endParaRPr>
          </a:p>
        </p:txBody>
      </p:sp>
      <p:cxnSp>
        <p:nvCxnSpPr>
          <p:cNvPr id="27" name="直线连接符 26">
            <a:extLst>
              <a:ext uri="{FF2B5EF4-FFF2-40B4-BE49-F238E27FC236}">
                <a16:creationId xmlns:a16="http://schemas.microsoft.com/office/drawing/2014/main" id="{CF6F5025-52DE-844A-8B12-050285F53236}"/>
              </a:ext>
            </a:extLst>
          </p:cNvPr>
          <p:cNvCxnSpPr/>
          <p:nvPr/>
        </p:nvCxnSpPr>
        <p:spPr>
          <a:xfrm>
            <a:off x="839416" y="124472"/>
            <a:ext cx="0" cy="4188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8" name="文本框 27">
            <a:extLst>
              <a:ext uri="{FF2B5EF4-FFF2-40B4-BE49-F238E27FC236}">
                <a16:creationId xmlns:a16="http://schemas.microsoft.com/office/drawing/2014/main" id="{B572B192-1A8B-0944-BC5E-3183B0CBCBA6}"/>
              </a:ext>
            </a:extLst>
          </p:cNvPr>
          <p:cNvSpPr txBox="1"/>
          <p:nvPr/>
        </p:nvSpPr>
        <p:spPr>
          <a:xfrm>
            <a:off x="1008331" y="124472"/>
            <a:ext cx="1915909" cy="461665"/>
          </a:xfrm>
          <a:prstGeom prst="rect">
            <a:avLst/>
          </a:prstGeom>
          <a:noFill/>
        </p:spPr>
        <p:txBody>
          <a:bodyPr wrap="none" rtlCol="0">
            <a:spAutoFit/>
          </a:bodyPr>
          <a:lstStyle/>
          <a:p>
            <a:pPr algn="l"/>
            <a:r>
              <a:rPr kumimoji="1" lang="zh-CN" altLang="en-US" sz="2400" b="1" spc="300" dirty="0">
                <a:solidFill>
                  <a:schemeClr val="bg1"/>
                </a:solidFill>
                <a:effectLst>
                  <a:outerShdw blurRad="50800" dist="38100" dir="5400000" algn="t" rotWithShape="0">
                    <a:prstClr val="black">
                      <a:alpha val="40000"/>
                    </a:prstClr>
                  </a:outerShdw>
                </a:effectLst>
                <a:latin typeface="Arial" panose="020B0604020202020204" pitchFamily="34" charset="0"/>
                <a:ea typeface="Microsoft YaHei" panose="020B0503020204020204" pitchFamily="34" charset="-122"/>
                <a:cs typeface="Arial" panose="020B0604020202020204" pitchFamily="34" charset="0"/>
              </a:rPr>
              <a:t>控制关系图</a:t>
            </a:r>
          </a:p>
        </p:txBody>
      </p:sp>
      <p:sp>
        <p:nvSpPr>
          <p:cNvPr id="19" name="文本框 18">
            <a:extLst>
              <a:ext uri="{FF2B5EF4-FFF2-40B4-BE49-F238E27FC236}">
                <a16:creationId xmlns:a16="http://schemas.microsoft.com/office/drawing/2014/main" id="{36E28DCB-BDBA-4121-BD29-AEAA648189A0}"/>
              </a:ext>
            </a:extLst>
          </p:cNvPr>
          <p:cNvSpPr txBox="1"/>
          <p:nvPr/>
        </p:nvSpPr>
        <p:spPr>
          <a:xfrm>
            <a:off x="839415" y="1147183"/>
            <a:ext cx="2365423" cy="419154"/>
          </a:xfrm>
          <a:prstGeom prst="rect">
            <a:avLst/>
          </a:prstGeom>
          <a:noFill/>
        </p:spPr>
        <p:txBody>
          <a:bodyPr wrap="square" rtlCol="0">
            <a:spAutoFit/>
          </a:bodyPr>
          <a:lstStyle/>
          <a:p>
            <a:pPr marL="285750" indent="-285750" algn="ctr">
              <a:lnSpc>
                <a:spcPct val="130000"/>
              </a:lnSpc>
              <a:buFont typeface="Wingdings" panose="05000000000000000000" pitchFamily="2" charset="2"/>
              <a:buChar char="l"/>
            </a:pPr>
            <a:r>
              <a:rPr kumimoji="1" lang="zh-CN" altLang="en-US" dirty="0">
                <a:latin typeface="Microsoft YaHei Light" panose="020B0502040204020203" pitchFamily="34" charset="-122"/>
                <a:ea typeface="Microsoft YaHei Light" panose="020B0502040204020203" pitchFamily="34" charset="-122"/>
              </a:rPr>
              <a:t>构造控制关系图</a:t>
            </a:r>
          </a:p>
        </p:txBody>
      </p:sp>
      <p:sp>
        <p:nvSpPr>
          <p:cNvPr id="2" name="文本框 1">
            <a:extLst>
              <a:ext uri="{FF2B5EF4-FFF2-40B4-BE49-F238E27FC236}">
                <a16:creationId xmlns:a16="http://schemas.microsoft.com/office/drawing/2014/main" id="{431B1E09-A74A-41EA-8CA4-54F768BF3215}"/>
              </a:ext>
            </a:extLst>
          </p:cNvPr>
          <p:cNvSpPr txBox="1"/>
          <p:nvPr/>
        </p:nvSpPr>
        <p:spPr>
          <a:xfrm>
            <a:off x="1017825" y="1696487"/>
            <a:ext cx="3518665" cy="702949"/>
          </a:xfrm>
          <a:prstGeom prst="rect">
            <a:avLst/>
          </a:prstGeom>
          <a:noFill/>
        </p:spPr>
        <p:txBody>
          <a:bodyPr wrap="square" rtlCol="0">
            <a:spAutoFit/>
          </a:bodyPr>
          <a:lstStyle/>
          <a:p>
            <a:pPr>
              <a:lnSpc>
                <a:spcPct val="130000"/>
              </a:lnSpc>
            </a:pPr>
            <a:r>
              <a:rPr kumimoji="1" lang="zh-CN" altLang="en-US" sz="1600" dirty="0">
                <a:solidFill>
                  <a:srgbClr val="FF0000"/>
                </a:solidFill>
                <a:latin typeface="Microsoft YaHei Light" panose="020B0502040204020203" pitchFamily="34" charset="-122"/>
                <a:ea typeface="Microsoft YaHei Light" panose="020B0502040204020203" pitchFamily="34" charset="-122"/>
              </a:rPr>
              <a:t>控制关系图</a:t>
            </a:r>
            <a:r>
              <a:rPr kumimoji="1" lang="zh-CN" altLang="en-US" sz="1600" dirty="0">
                <a:latin typeface="Microsoft YaHei Light" panose="020B0502040204020203" pitchFamily="34" charset="-122"/>
                <a:ea typeface="Microsoft YaHei Light" panose="020B0502040204020203" pitchFamily="34" charset="-122"/>
              </a:rPr>
              <a:t>是所有时隙所有</a:t>
            </a:r>
            <a:r>
              <a:rPr kumimoji="1" lang="en-US" altLang="zh-CN" sz="1600" dirty="0">
                <a:latin typeface="Microsoft YaHei Light" panose="020B0502040204020203" pitchFamily="34" charset="-122"/>
                <a:ea typeface="Microsoft YaHei Light" panose="020B0502040204020203" pitchFamily="34" charset="-122"/>
              </a:rPr>
              <a:t>switch</a:t>
            </a:r>
            <a:r>
              <a:rPr kumimoji="1" lang="zh-CN" altLang="en-US" sz="1600" dirty="0">
                <a:latin typeface="Microsoft YaHei Light" panose="020B0502040204020203" pitchFamily="34" charset="-122"/>
                <a:ea typeface="Microsoft YaHei Light" panose="020B0502040204020203" pitchFamily="34" charset="-122"/>
              </a:rPr>
              <a:t>与</a:t>
            </a:r>
            <a:r>
              <a:rPr kumimoji="1" lang="en-US" altLang="zh-CN" sz="1600" dirty="0" err="1">
                <a:latin typeface="Microsoft YaHei Light" panose="020B0502040204020203" pitchFamily="34" charset="-122"/>
                <a:ea typeface="Microsoft YaHei Light" panose="020B0502040204020203" pitchFamily="34" charset="-122"/>
              </a:rPr>
              <a:t>controler</a:t>
            </a:r>
            <a:r>
              <a:rPr kumimoji="1" lang="zh-CN" altLang="en-US" sz="1600" dirty="0">
                <a:latin typeface="Microsoft YaHei Light" panose="020B0502040204020203" pitchFamily="34" charset="-122"/>
                <a:ea typeface="Microsoft YaHei Light" panose="020B0502040204020203" pitchFamily="34" charset="-122"/>
              </a:rPr>
              <a:t>之间的带权重的关系图</a:t>
            </a:r>
          </a:p>
        </p:txBody>
      </p:sp>
      <p:pic>
        <p:nvPicPr>
          <p:cNvPr id="5" name="图片 4">
            <a:extLst>
              <a:ext uri="{FF2B5EF4-FFF2-40B4-BE49-F238E27FC236}">
                <a16:creationId xmlns:a16="http://schemas.microsoft.com/office/drawing/2014/main" id="{7D186C55-80D5-46C8-8C40-E5D5B003757C}"/>
              </a:ext>
            </a:extLst>
          </p:cNvPr>
          <p:cNvPicPr>
            <a:picLocks noChangeAspect="1"/>
          </p:cNvPicPr>
          <p:nvPr/>
        </p:nvPicPr>
        <p:blipFill>
          <a:blip r:embed="rId7"/>
          <a:stretch>
            <a:fillRect/>
          </a:stretch>
        </p:blipFill>
        <p:spPr>
          <a:xfrm>
            <a:off x="1105743" y="2422399"/>
            <a:ext cx="2933595" cy="406849"/>
          </a:xfrm>
          <a:prstGeom prst="rect">
            <a:avLst/>
          </a:prstGeom>
        </p:spPr>
      </p:pic>
      <p:sp>
        <p:nvSpPr>
          <p:cNvPr id="6" name="文本框 5">
            <a:extLst>
              <a:ext uri="{FF2B5EF4-FFF2-40B4-BE49-F238E27FC236}">
                <a16:creationId xmlns:a16="http://schemas.microsoft.com/office/drawing/2014/main" id="{80DD3A11-475C-4268-B0BF-4E7B22FF8414}"/>
              </a:ext>
            </a:extLst>
          </p:cNvPr>
          <p:cNvSpPr txBox="1"/>
          <p:nvPr/>
        </p:nvSpPr>
        <p:spPr>
          <a:xfrm>
            <a:off x="1105743" y="3151573"/>
            <a:ext cx="3191049" cy="2943563"/>
          </a:xfrm>
          <a:prstGeom prst="rect">
            <a:avLst/>
          </a:prstGeom>
          <a:noFill/>
        </p:spPr>
        <p:txBody>
          <a:bodyPr wrap="square" rtlCol="0">
            <a:spAutoFit/>
          </a:bodyPr>
          <a:lstStyle/>
          <a:p>
            <a:pPr>
              <a:lnSpc>
                <a:spcPct val="130000"/>
              </a:lnSpc>
            </a:pPr>
            <a:r>
              <a:rPr kumimoji="1" lang="en-US" altLang="zh-CN" sz="1600" dirty="0">
                <a:latin typeface="Microsoft YaHei Light" panose="020B0502040204020203" pitchFamily="34" charset="-122"/>
                <a:ea typeface="Microsoft YaHei Light" panose="020B0502040204020203" pitchFamily="34" charset="-122"/>
              </a:rPr>
              <a:t>Gt</a:t>
            </a:r>
            <a:r>
              <a:rPr kumimoji="1" lang="zh-CN" altLang="en-US" sz="1600" dirty="0">
                <a:latin typeface="Microsoft YaHei Light" panose="020B0502040204020203" pitchFamily="34" charset="-122"/>
                <a:ea typeface="Microsoft YaHei Light" panose="020B0502040204020203" pitchFamily="34" charset="-122"/>
              </a:rPr>
              <a:t>上的</a:t>
            </a:r>
            <a:r>
              <a:rPr kumimoji="1" lang="en-US" altLang="zh-CN" sz="1600" dirty="0">
                <a:latin typeface="Microsoft YaHei Light" panose="020B0502040204020203" pitchFamily="34" charset="-122"/>
                <a:ea typeface="Microsoft YaHei Light" panose="020B0502040204020203" pitchFamily="34" charset="-122"/>
              </a:rPr>
              <a:t>MWDS</a:t>
            </a:r>
            <a:r>
              <a:rPr kumimoji="1" lang="zh-CN" altLang="en-US" sz="1600" dirty="0">
                <a:latin typeface="Microsoft YaHei Light" panose="020B0502040204020203" pitchFamily="34" charset="-122"/>
                <a:ea typeface="Microsoft YaHei Light" panose="020B0502040204020203" pitchFamily="34" charset="-122"/>
              </a:rPr>
              <a:t>是指从</a:t>
            </a:r>
            <a:r>
              <a:rPr kumimoji="1" lang="en-US" altLang="zh-CN" sz="1600" dirty="0">
                <a:latin typeface="Microsoft YaHei Light" panose="020B0502040204020203" pitchFamily="34" charset="-122"/>
                <a:ea typeface="Microsoft YaHei Light" panose="020B0502040204020203" pitchFamily="34" charset="-122"/>
              </a:rPr>
              <a:t>controller</a:t>
            </a:r>
            <a:r>
              <a:rPr kumimoji="1" lang="zh-CN" altLang="en-US" sz="1600" dirty="0">
                <a:latin typeface="Microsoft YaHei Light" panose="020B0502040204020203" pitchFamily="34" charset="-122"/>
                <a:ea typeface="Microsoft YaHei Light" panose="020B0502040204020203" pitchFamily="34" charset="-122"/>
              </a:rPr>
              <a:t>中选择一组总链路权值最小的节点</a:t>
            </a:r>
            <a:r>
              <a:rPr kumimoji="1" lang="en-US" altLang="zh-CN" sz="1600" dirty="0">
                <a:solidFill>
                  <a:srgbClr val="FF0000"/>
                </a:solidFill>
                <a:latin typeface="Microsoft YaHei Light" panose="020B0502040204020203" pitchFamily="34" charset="-122"/>
                <a:ea typeface="Microsoft YaHei Light" panose="020B0502040204020203" pitchFamily="34" charset="-122"/>
              </a:rPr>
              <a:t>v</a:t>
            </a:r>
            <a:r>
              <a:rPr kumimoji="1" lang="zh-CN" altLang="en-US" sz="1600" dirty="0">
                <a:latin typeface="Microsoft YaHei Light" panose="020B0502040204020203" pitchFamily="34" charset="-122"/>
                <a:ea typeface="Microsoft YaHei Light" panose="020B0502040204020203" pitchFamily="34" charset="-122"/>
              </a:rPr>
              <a:t>，使得</a:t>
            </a:r>
            <a:r>
              <a:rPr kumimoji="1" lang="en-US" altLang="zh-CN" sz="1600" dirty="0">
                <a:latin typeface="Microsoft YaHei Light" panose="020B0502040204020203" pitchFamily="34" charset="-122"/>
                <a:ea typeface="Microsoft YaHei Light" panose="020B0502040204020203" pitchFamily="34" charset="-122"/>
              </a:rPr>
              <a:t>switch</a:t>
            </a:r>
            <a:r>
              <a:rPr kumimoji="1" lang="zh-CN" altLang="en-US" sz="1600" dirty="0">
                <a:latin typeface="Microsoft YaHei Light" panose="020B0502040204020203" pitchFamily="34" charset="-122"/>
                <a:ea typeface="Microsoft YaHei Light" panose="020B0502040204020203" pitchFamily="34" charset="-122"/>
              </a:rPr>
              <a:t>中的每个节点都存在一个从</a:t>
            </a:r>
            <a:r>
              <a:rPr kumimoji="1" lang="en-US" altLang="zh-CN" sz="1600" dirty="0">
                <a:solidFill>
                  <a:srgbClr val="FF0000"/>
                </a:solidFill>
                <a:latin typeface="Microsoft YaHei Light" panose="020B0502040204020203" pitchFamily="34" charset="-122"/>
                <a:ea typeface="Microsoft YaHei Light" panose="020B0502040204020203" pitchFamily="34" charset="-122"/>
              </a:rPr>
              <a:t>v</a:t>
            </a:r>
            <a:r>
              <a:rPr kumimoji="1" lang="zh-CN" altLang="en-US" sz="1600" dirty="0">
                <a:latin typeface="Microsoft YaHei Light" panose="020B0502040204020203" pitchFamily="34" charset="-122"/>
                <a:ea typeface="Microsoft YaHei Light" panose="020B0502040204020203" pitchFamily="34" charset="-122"/>
              </a:rPr>
              <a:t>节点开始的有向链路。</a:t>
            </a:r>
            <a:endParaRPr kumimoji="1" lang="en-US" altLang="zh-CN" sz="1600" dirty="0">
              <a:latin typeface="Microsoft YaHei Light" panose="020B0502040204020203" pitchFamily="34" charset="-122"/>
              <a:ea typeface="Microsoft YaHei Light" panose="020B0502040204020203" pitchFamily="34" charset="-122"/>
            </a:endParaRPr>
          </a:p>
          <a:p>
            <a:pPr>
              <a:lnSpc>
                <a:spcPct val="130000"/>
              </a:lnSpc>
            </a:pPr>
            <a:r>
              <a:rPr kumimoji="1" lang="zh-CN" altLang="en-US" sz="1600" dirty="0">
                <a:latin typeface="Microsoft YaHei Light" panose="020B0502040204020203" pitchFamily="34" charset="-122"/>
                <a:ea typeface="Microsoft YaHei Light" panose="020B0502040204020203" pitchFamily="34" charset="-122"/>
              </a:rPr>
              <a:t>（每个</a:t>
            </a:r>
            <a:r>
              <a:rPr kumimoji="1" lang="en-US" altLang="zh-CN" sz="1600" dirty="0">
                <a:latin typeface="Microsoft YaHei Light" panose="020B0502040204020203" pitchFamily="34" charset="-122"/>
                <a:ea typeface="Microsoft YaHei Light" panose="020B0502040204020203" pitchFamily="34" charset="-122"/>
              </a:rPr>
              <a:t>switch</a:t>
            </a:r>
            <a:r>
              <a:rPr kumimoji="1" lang="zh-CN" altLang="en-US" sz="1600" dirty="0">
                <a:latin typeface="Microsoft YaHei Light" panose="020B0502040204020203" pitchFamily="34" charset="-122"/>
                <a:ea typeface="Microsoft YaHei Light" panose="020B0502040204020203" pitchFamily="34" charset="-122"/>
              </a:rPr>
              <a:t>和</a:t>
            </a:r>
            <a:r>
              <a:rPr kumimoji="1" lang="en-US" altLang="zh-CN" sz="1600" dirty="0">
                <a:latin typeface="Microsoft YaHei Light" panose="020B0502040204020203" pitchFamily="34" charset="-122"/>
                <a:ea typeface="Microsoft YaHei Light" panose="020B0502040204020203" pitchFamily="34" charset="-122"/>
              </a:rPr>
              <a:t>control</a:t>
            </a:r>
            <a:r>
              <a:rPr kumimoji="1" lang="zh-CN" altLang="en-US" sz="1600" dirty="0">
                <a:latin typeface="Microsoft YaHei Light" panose="020B0502040204020203" pitchFamily="34" charset="-122"/>
                <a:ea typeface="Microsoft YaHei Light" panose="020B0502040204020203" pitchFamily="34" charset="-122"/>
              </a:rPr>
              <a:t>都有链路</a:t>
            </a:r>
            <a:r>
              <a:rPr kumimoji="1" lang="en-US" altLang="zh-CN" sz="1600" dirty="0">
                <a:latin typeface="Microsoft YaHei Light" panose="020B0502040204020203" pitchFamily="34" charset="-122"/>
                <a:ea typeface="Microsoft YaHei Light" panose="020B0502040204020203" pitchFamily="34" charset="-122"/>
              </a:rPr>
              <a:t>,</a:t>
            </a:r>
            <a:r>
              <a:rPr kumimoji="1" lang="zh-CN" altLang="en-US" sz="1600" dirty="0">
                <a:latin typeface="Microsoft YaHei Light" panose="020B0502040204020203" pitchFamily="34" charset="-122"/>
                <a:ea typeface="Microsoft YaHei Light" panose="020B0502040204020203" pitchFamily="34" charset="-122"/>
              </a:rPr>
              <a:t>且链路权值最小）</a:t>
            </a:r>
            <a:endParaRPr kumimoji="1" lang="en-US" altLang="zh-CN" sz="1600" dirty="0">
              <a:latin typeface="Microsoft YaHei Light" panose="020B0502040204020203" pitchFamily="34" charset="-122"/>
              <a:ea typeface="Microsoft YaHei Light" panose="020B0502040204020203" pitchFamily="34" charset="-122"/>
            </a:endParaRPr>
          </a:p>
          <a:p>
            <a:pPr>
              <a:lnSpc>
                <a:spcPct val="130000"/>
              </a:lnSpc>
            </a:pPr>
            <a:endParaRPr kumimoji="1" lang="en-US" altLang="zh-CN" sz="1600" dirty="0">
              <a:latin typeface="Microsoft YaHei Light" panose="020B0502040204020203" pitchFamily="34" charset="-122"/>
              <a:ea typeface="Microsoft YaHei Light" panose="020B0502040204020203" pitchFamily="34" charset="-122"/>
            </a:endParaRPr>
          </a:p>
          <a:p>
            <a:pPr>
              <a:lnSpc>
                <a:spcPct val="130000"/>
              </a:lnSpc>
            </a:pPr>
            <a:r>
              <a:rPr kumimoji="1" lang="zh-CN" altLang="en-US" sz="1600" dirty="0">
                <a:latin typeface="Microsoft YaHei Light" panose="020B0502040204020203" pitchFamily="34" charset="-122"/>
                <a:ea typeface="Microsoft YaHei Light" panose="020B0502040204020203" pitchFamily="34" charset="-122"/>
              </a:rPr>
              <a:t>文章证明了在</a:t>
            </a:r>
            <a:r>
              <a:rPr kumimoji="1" lang="en-US" altLang="zh-CN" sz="1600" dirty="0">
                <a:latin typeface="Microsoft YaHei Light" panose="020B0502040204020203" pitchFamily="34" charset="-122"/>
                <a:ea typeface="Microsoft YaHei Light" panose="020B0502040204020203" pitchFamily="34" charset="-122"/>
              </a:rPr>
              <a:t>Gt</a:t>
            </a:r>
            <a:r>
              <a:rPr kumimoji="1" lang="zh-CN" altLang="en-US" sz="1600" dirty="0">
                <a:latin typeface="Microsoft YaHei Light" panose="020B0502040204020203" pitchFamily="34" charset="-122"/>
                <a:ea typeface="Microsoft YaHei Light" panose="020B0502040204020203" pitchFamily="34" charset="-122"/>
              </a:rPr>
              <a:t>上找到</a:t>
            </a:r>
            <a:r>
              <a:rPr kumimoji="1" lang="en-US" altLang="zh-CN" sz="1600" dirty="0">
                <a:latin typeface="Microsoft YaHei Light" panose="020B0502040204020203" pitchFamily="34" charset="-122"/>
                <a:ea typeface="Microsoft YaHei Light" panose="020B0502040204020203" pitchFamily="34" charset="-122"/>
              </a:rPr>
              <a:t>MWDS</a:t>
            </a:r>
            <a:r>
              <a:rPr kumimoji="1" lang="zh-CN" altLang="en-US" sz="1600" dirty="0">
                <a:latin typeface="Microsoft YaHei Light" panose="020B0502040204020203" pitchFamily="34" charset="-122"/>
                <a:ea typeface="Microsoft YaHei Light" panose="020B0502040204020203" pitchFamily="34" charset="-122"/>
              </a:rPr>
              <a:t>为</a:t>
            </a:r>
            <a:r>
              <a:rPr kumimoji="1" lang="en-US" altLang="zh-CN" sz="1600" dirty="0">
                <a:latin typeface="Microsoft YaHei Light" panose="020B0502040204020203" pitchFamily="34" charset="-122"/>
                <a:ea typeface="Microsoft YaHei Light" panose="020B0502040204020203" pitchFamily="34" charset="-122"/>
              </a:rPr>
              <a:t>ACPA</a:t>
            </a:r>
            <a:r>
              <a:rPr kumimoji="1" lang="zh-CN" altLang="en-US" sz="1600" dirty="0">
                <a:latin typeface="Microsoft YaHei Light" panose="020B0502040204020203" pitchFamily="34" charset="-122"/>
                <a:ea typeface="Microsoft YaHei Light" panose="020B0502040204020203" pitchFamily="34" charset="-122"/>
              </a:rPr>
              <a:t>问题提供了可行的解决方案。</a:t>
            </a:r>
          </a:p>
        </p:txBody>
      </p:sp>
      <p:sp>
        <p:nvSpPr>
          <p:cNvPr id="20" name="文本框 19">
            <a:extLst>
              <a:ext uri="{FF2B5EF4-FFF2-40B4-BE49-F238E27FC236}">
                <a16:creationId xmlns:a16="http://schemas.microsoft.com/office/drawing/2014/main" id="{1AEF6177-5742-4B3D-8360-52CFFA7BA59C}"/>
              </a:ext>
            </a:extLst>
          </p:cNvPr>
          <p:cNvSpPr txBox="1"/>
          <p:nvPr/>
        </p:nvSpPr>
        <p:spPr>
          <a:xfrm>
            <a:off x="4806752" y="1147183"/>
            <a:ext cx="3518665" cy="419154"/>
          </a:xfrm>
          <a:prstGeom prst="rect">
            <a:avLst/>
          </a:prstGeom>
          <a:noFill/>
        </p:spPr>
        <p:txBody>
          <a:bodyPr wrap="square" rtlCol="0">
            <a:spAutoFit/>
          </a:bodyPr>
          <a:lstStyle/>
          <a:p>
            <a:pPr marL="285750" indent="-285750" algn="ctr">
              <a:lnSpc>
                <a:spcPct val="130000"/>
              </a:lnSpc>
              <a:buFont typeface="Wingdings" panose="05000000000000000000" pitchFamily="2" charset="2"/>
              <a:buChar char="l"/>
            </a:pPr>
            <a:r>
              <a:rPr kumimoji="1" lang="zh-CN" altLang="en-US" dirty="0">
                <a:latin typeface="Microsoft YaHei Light" panose="020B0502040204020203" pitchFamily="34" charset="-122"/>
                <a:ea typeface="Microsoft YaHei Light" panose="020B0502040204020203" pitchFamily="34" charset="-122"/>
              </a:rPr>
              <a:t>基于</a:t>
            </a:r>
            <a:r>
              <a:rPr kumimoji="1" lang="en-US" altLang="zh-CN" dirty="0">
                <a:latin typeface="Microsoft YaHei Light" panose="020B0502040204020203" pitchFamily="34" charset="-122"/>
                <a:ea typeface="Microsoft YaHei Light" panose="020B0502040204020203" pitchFamily="34" charset="-122"/>
              </a:rPr>
              <a:t>CRG</a:t>
            </a:r>
            <a:r>
              <a:rPr kumimoji="1" lang="zh-CN" altLang="en-US" dirty="0">
                <a:latin typeface="Microsoft YaHei Light" panose="020B0502040204020203" pitchFamily="34" charset="-122"/>
                <a:ea typeface="Microsoft YaHei Light" panose="020B0502040204020203" pitchFamily="34" charset="-122"/>
              </a:rPr>
              <a:t>的控制器部署和分配</a:t>
            </a:r>
          </a:p>
        </p:txBody>
      </p:sp>
      <p:sp>
        <p:nvSpPr>
          <p:cNvPr id="7" name="文本框 6">
            <a:extLst>
              <a:ext uri="{FF2B5EF4-FFF2-40B4-BE49-F238E27FC236}">
                <a16:creationId xmlns:a16="http://schemas.microsoft.com/office/drawing/2014/main" id="{281D713A-F0C8-4255-880F-E88E51FDEEFC}"/>
              </a:ext>
            </a:extLst>
          </p:cNvPr>
          <p:cNvSpPr txBox="1"/>
          <p:nvPr/>
        </p:nvSpPr>
        <p:spPr>
          <a:xfrm>
            <a:off x="5033634" y="1625463"/>
            <a:ext cx="6329779" cy="702949"/>
          </a:xfrm>
          <a:prstGeom prst="rect">
            <a:avLst/>
          </a:prstGeom>
          <a:noFill/>
        </p:spPr>
        <p:txBody>
          <a:bodyPr wrap="square" rtlCol="0">
            <a:spAutoFit/>
          </a:bodyPr>
          <a:lstStyle/>
          <a:p>
            <a:pPr>
              <a:lnSpc>
                <a:spcPct val="130000"/>
              </a:lnSpc>
            </a:pPr>
            <a:r>
              <a:rPr kumimoji="1" lang="zh-CN" altLang="en-US" sz="1600" dirty="0">
                <a:latin typeface="Microsoft YaHei Light" panose="020B0502040204020203" pitchFamily="34" charset="-122"/>
                <a:ea typeface="Microsoft YaHei Light" panose="020B0502040204020203" pitchFamily="34" charset="-122"/>
              </a:rPr>
              <a:t>提出了基于</a:t>
            </a:r>
            <a:r>
              <a:rPr kumimoji="1" lang="en-US" altLang="zh-CN" sz="1600" dirty="0">
                <a:latin typeface="Microsoft YaHei Light" panose="020B0502040204020203" pitchFamily="34" charset="-122"/>
                <a:ea typeface="Microsoft YaHei Light" panose="020B0502040204020203" pitchFamily="34" charset="-122"/>
              </a:rPr>
              <a:t>CRG</a:t>
            </a:r>
            <a:r>
              <a:rPr kumimoji="1" lang="zh-CN" altLang="en-US" sz="1600" dirty="0">
                <a:latin typeface="Microsoft YaHei Light" panose="020B0502040204020203" pitchFamily="34" charset="-122"/>
                <a:ea typeface="Microsoft YaHei Light" panose="020B0502040204020203" pitchFamily="34" charset="-122"/>
              </a:rPr>
              <a:t>的控制器布置与分配</a:t>
            </a:r>
            <a:r>
              <a:rPr kumimoji="1" lang="en-US" altLang="zh-CN" sz="1600" dirty="0">
                <a:latin typeface="Microsoft YaHei Light" panose="020B0502040204020203" pitchFamily="34" charset="-122"/>
                <a:ea typeface="Microsoft YaHei Light" panose="020B0502040204020203" pitchFamily="34" charset="-122"/>
              </a:rPr>
              <a:t>(</a:t>
            </a:r>
            <a:r>
              <a:rPr kumimoji="1" lang="en-US" altLang="zh-CN" sz="1600" dirty="0">
                <a:solidFill>
                  <a:srgbClr val="FF0000"/>
                </a:solidFill>
                <a:latin typeface="Microsoft YaHei Light" panose="020B0502040204020203" pitchFamily="34" charset="-122"/>
                <a:ea typeface="Microsoft YaHei Light" panose="020B0502040204020203" pitchFamily="34" charset="-122"/>
              </a:rPr>
              <a:t>CCPA</a:t>
            </a:r>
            <a:r>
              <a:rPr kumimoji="1" lang="en-US" altLang="zh-CN" sz="1600" dirty="0">
                <a:latin typeface="Microsoft YaHei Light" panose="020B0502040204020203" pitchFamily="34" charset="-122"/>
                <a:ea typeface="Microsoft YaHei Light" panose="020B0502040204020203" pitchFamily="34" charset="-122"/>
              </a:rPr>
              <a:t>)</a:t>
            </a:r>
            <a:r>
              <a:rPr kumimoji="1" lang="zh-CN" altLang="en-US" sz="1600" dirty="0">
                <a:latin typeface="Microsoft YaHei Light" panose="020B0502040204020203" pitchFamily="34" charset="-122"/>
                <a:ea typeface="Microsoft YaHei Light" panose="020B0502040204020203" pitchFamily="34" charset="-122"/>
              </a:rPr>
              <a:t>算法，以一个有界逼近比来逼近</a:t>
            </a:r>
            <a:r>
              <a:rPr kumimoji="1" lang="en-US" altLang="zh-CN" sz="1600" dirty="0">
                <a:latin typeface="Microsoft YaHei Light" panose="020B0502040204020203" pitchFamily="34" charset="-122"/>
                <a:ea typeface="Microsoft YaHei Light" panose="020B0502040204020203" pitchFamily="34" charset="-122"/>
              </a:rPr>
              <a:t>ACPA</a:t>
            </a:r>
            <a:r>
              <a:rPr kumimoji="1" lang="zh-CN" altLang="en-US" sz="1600" dirty="0">
                <a:latin typeface="Microsoft YaHei Light" panose="020B0502040204020203" pitchFamily="34" charset="-122"/>
                <a:ea typeface="Microsoft YaHei Light" panose="020B0502040204020203" pitchFamily="34" charset="-122"/>
              </a:rPr>
              <a:t>问题的最优解。（</a:t>
            </a:r>
            <a:r>
              <a:rPr kumimoji="1" lang="zh-CN" altLang="en-US" sz="1600" dirty="0">
                <a:solidFill>
                  <a:srgbClr val="FF0000"/>
                </a:solidFill>
                <a:latin typeface="Microsoft YaHei Light" panose="020B0502040204020203" pitchFamily="34" charset="-122"/>
                <a:ea typeface="Microsoft YaHei Light" panose="020B0502040204020203" pitchFamily="34" charset="-122"/>
              </a:rPr>
              <a:t>最终得到的是布置与分配关系</a:t>
            </a:r>
            <a:r>
              <a:rPr kumimoji="1" lang="zh-CN" altLang="en-US" sz="1600" dirty="0">
                <a:latin typeface="Microsoft YaHei Light" panose="020B0502040204020203" pitchFamily="34" charset="-122"/>
                <a:ea typeface="Microsoft YaHei Light" panose="020B0502040204020203" pitchFamily="34" charset="-122"/>
              </a:rPr>
              <a:t>）</a:t>
            </a:r>
          </a:p>
        </p:txBody>
      </p:sp>
      <p:pic>
        <p:nvPicPr>
          <p:cNvPr id="8" name="图片 7">
            <a:extLst>
              <a:ext uri="{FF2B5EF4-FFF2-40B4-BE49-F238E27FC236}">
                <a16:creationId xmlns:a16="http://schemas.microsoft.com/office/drawing/2014/main" id="{210E09B7-15D0-4877-9D45-6A530502CAFE}"/>
              </a:ext>
            </a:extLst>
          </p:cNvPr>
          <p:cNvPicPr>
            <a:picLocks noChangeAspect="1"/>
          </p:cNvPicPr>
          <p:nvPr/>
        </p:nvPicPr>
        <p:blipFill>
          <a:blip r:embed="rId8"/>
          <a:stretch>
            <a:fillRect/>
          </a:stretch>
        </p:blipFill>
        <p:spPr>
          <a:xfrm>
            <a:off x="5121424" y="2294068"/>
            <a:ext cx="5068169" cy="3770718"/>
          </a:xfrm>
          <a:prstGeom prst="rect">
            <a:avLst/>
          </a:prstGeom>
        </p:spPr>
      </p:pic>
      <p:sp>
        <p:nvSpPr>
          <p:cNvPr id="9" name="文本框 8">
            <a:extLst>
              <a:ext uri="{FF2B5EF4-FFF2-40B4-BE49-F238E27FC236}">
                <a16:creationId xmlns:a16="http://schemas.microsoft.com/office/drawing/2014/main" id="{52D3720C-BC36-4DDB-BFEC-BD81EE2AED63}"/>
              </a:ext>
            </a:extLst>
          </p:cNvPr>
          <p:cNvSpPr txBox="1"/>
          <p:nvPr/>
        </p:nvSpPr>
        <p:spPr>
          <a:xfrm>
            <a:off x="9120855" y="2629239"/>
            <a:ext cx="2657383" cy="3427413"/>
          </a:xfrm>
          <a:prstGeom prst="rect">
            <a:avLst/>
          </a:prstGeom>
          <a:noFill/>
          <a:ln>
            <a:solidFill>
              <a:schemeClr val="tx1"/>
            </a:solidFill>
          </a:ln>
        </p:spPr>
        <p:txBody>
          <a:bodyPr wrap="square" rtlCol="0">
            <a:spAutoFit/>
          </a:bodyPr>
          <a:lstStyle/>
          <a:p>
            <a:pPr>
              <a:lnSpc>
                <a:spcPct val="130000"/>
              </a:lnSpc>
            </a:pPr>
            <a:r>
              <a:rPr kumimoji="1" lang="en-US" altLang="zh-CN" sz="1400" dirty="0">
                <a:latin typeface="Microsoft YaHei Light" panose="020B0502040204020203" pitchFamily="34" charset="-122"/>
                <a:ea typeface="Microsoft YaHei Light" panose="020B0502040204020203" pitchFamily="34" charset="-122"/>
              </a:rPr>
              <a:t>CCPA</a:t>
            </a:r>
            <a:r>
              <a:rPr kumimoji="1" lang="zh-CN" altLang="en-US" sz="1400" dirty="0">
                <a:latin typeface="Microsoft YaHei Light" panose="020B0502040204020203" pitchFamily="34" charset="-122"/>
                <a:ea typeface="Microsoft YaHei Light" panose="020B0502040204020203" pitchFamily="34" charset="-122"/>
              </a:rPr>
              <a:t>算法以</a:t>
            </a:r>
            <a:r>
              <a:rPr kumimoji="1" lang="en-US" altLang="zh-CN" sz="1400" dirty="0">
                <a:latin typeface="Microsoft YaHei Light" panose="020B0502040204020203" pitchFamily="34" charset="-122"/>
                <a:ea typeface="Microsoft YaHei Light" panose="020B0502040204020203" pitchFamily="34" charset="-122"/>
              </a:rPr>
              <a:t>Gt</a:t>
            </a:r>
            <a:r>
              <a:rPr kumimoji="1" lang="zh-CN" altLang="en-US" sz="1400" dirty="0">
                <a:latin typeface="Microsoft YaHei Light" panose="020B0502040204020203" pitchFamily="34" charset="-122"/>
                <a:ea typeface="Microsoft YaHei Light" panose="020B0502040204020203" pitchFamily="34" charset="-122"/>
              </a:rPr>
              <a:t>和</a:t>
            </a:r>
            <a:r>
              <a:rPr kumimoji="1" lang="en-US" altLang="zh-CN" sz="1400" dirty="0">
                <a:latin typeface="Microsoft YaHei Light" panose="020B0502040204020203" pitchFamily="34" charset="-122"/>
                <a:ea typeface="Microsoft YaHei Light" panose="020B0502040204020203" pitchFamily="34" charset="-122"/>
              </a:rPr>
              <a:t>C</a:t>
            </a:r>
            <a:r>
              <a:rPr kumimoji="1" lang="zh-CN" altLang="en-US" sz="1400" dirty="0">
                <a:latin typeface="Microsoft YaHei Light" panose="020B0502040204020203" pitchFamily="34" charset="-122"/>
                <a:ea typeface="Microsoft YaHei Light" panose="020B0502040204020203" pitchFamily="34" charset="-122"/>
              </a:rPr>
              <a:t>为输入。</a:t>
            </a:r>
            <a:endParaRPr kumimoji="1" lang="en-US" altLang="zh-CN" sz="1400" dirty="0">
              <a:latin typeface="Microsoft YaHei Light" panose="020B0502040204020203" pitchFamily="34" charset="-122"/>
              <a:ea typeface="Microsoft YaHei Light" panose="020B0502040204020203" pitchFamily="34" charset="-122"/>
            </a:endParaRPr>
          </a:p>
          <a:p>
            <a:pPr>
              <a:lnSpc>
                <a:spcPct val="130000"/>
              </a:lnSpc>
            </a:pPr>
            <a:r>
              <a:rPr kumimoji="1" lang="zh-CN" altLang="en-US" sz="1400" dirty="0">
                <a:solidFill>
                  <a:srgbClr val="FF0000"/>
                </a:solidFill>
                <a:latin typeface="Microsoft YaHei Light" panose="020B0502040204020203" pitchFamily="34" charset="-122"/>
                <a:ea typeface="Microsoft YaHei Light" panose="020B0502040204020203" pitchFamily="34" charset="-122"/>
              </a:rPr>
              <a:t>第</a:t>
            </a:r>
            <a:r>
              <a:rPr kumimoji="1" lang="en-US" altLang="zh-CN" sz="1400" dirty="0">
                <a:solidFill>
                  <a:srgbClr val="FF0000"/>
                </a:solidFill>
                <a:latin typeface="Microsoft YaHei Light" panose="020B0502040204020203" pitchFamily="34" charset="-122"/>
                <a:ea typeface="Microsoft YaHei Light" panose="020B0502040204020203" pitchFamily="34" charset="-122"/>
              </a:rPr>
              <a:t>2</a:t>
            </a:r>
            <a:r>
              <a:rPr kumimoji="1" lang="zh-CN" altLang="en-US" sz="1400" dirty="0">
                <a:solidFill>
                  <a:srgbClr val="FF0000"/>
                </a:solidFill>
                <a:latin typeface="Microsoft YaHei Light" panose="020B0502040204020203" pitchFamily="34" charset="-122"/>
                <a:ea typeface="Microsoft YaHei Light" panose="020B0502040204020203" pitchFamily="34" charset="-122"/>
              </a:rPr>
              <a:t>步</a:t>
            </a:r>
            <a:r>
              <a:rPr kumimoji="1" lang="zh-CN" altLang="en-US" sz="1400" dirty="0">
                <a:latin typeface="Microsoft YaHei Light" panose="020B0502040204020203" pitchFamily="34" charset="-122"/>
                <a:ea typeface="Microsoft YaHei Light" panose="020B0502040204020203" pitchFamily="34" charset="-122"/>
              </a:rPr>
              <a:t>贪婪地选择</a:t>
            </a:r>
            <a:r>
              <a:rPr kumimoji="1" lang="en-US" altLang="zh-CN" sz="1400" dirty="0">
                <a:latin typeface="Microsoft YaHei Light" panose="020B0502040204020203" pitchFamily="34" charset="-122"/>
                <a:ea typeface="Microsoft YaHei Light" panose="020B0502040204020203" pitchFamily="34" charset="-122"/>
              </a:rPr>
              <a:t>controller</a:t>
            </a:r>
            <a:r>
              <a:rPr kumimoji="1" lang="zh-CN" altLang="en-US" sz="1400" dirty="0">
                <a:latin typeface="Microsoft YaHei Light" panose="020B0502040204020203" pitchFamily="34" charset="-122"/>
                <a:ea typeface="Microsoft YaHei Light" panose="020B0502040204020203" pitchFamily="34" charset="-122"/>
              </a:rPr>
              <a:t>中平均链路权值最小的节点，将</a:t>
            </a:r>
            <a:r>
              <a:rPr kumimoji="1" lang="en-US" altLang="zh-CN" sz="1400" dirty="0">
                <a:latin typeface="Microsoft YaHei Light" panose="020B0502040204020203" pitchFamily="34" charset="-122"/>
                <a:ea typeface="Microsoft YaHei Light" panose="020B0502040204020203" pitchFamily="34" charset="-122"/>
              </a:rPr>
              <a:t>controller</a:t>
            </a:r>
            <a:r>
              <a:rPr kumimoji="1" lang="zh-CN" altLang="en-US" sz="1400" dirty="0">
                <a:latin typeface="Microsoft YaHei Light" panose="020B0502040204020203" pitchFamily="34" charset="-122"/>
                <a:ea typeface="Microsoft YaHei Light" panose="020B0502040204020203" pitchFamily="34" charset="-122"/>
              </a:rPr>
              <a:t>放置到该节点。</a:t>
            </a:r>
            <a:endParaRPr kumimoji="1" lang="en-US" altLang="zh-CN" sz="1400" dirty="0">
              <a:latin typeface="Microsoft YaHei Light" panose="020B0502040204020203" pitchFamily="34" charset="-122"/>
              <a:ea typeface="Microsoft YaHei Light" panose="020B0502040204020203" pitchFamily="34" charset="-122"/>
            </a:endParaRPr>
          </a:p>
          <a:p>
            <a:pPr>
              <a:lnSpc>
                <a:spcPct val="130000"/>
              </a:lnSpc>
            </a:pPr>
            <a:r>
              <a:rPr kumimoji="1" lang="en-US" altLang="zh-CN" sz="1400" dirty="0">
                <a:solidFill>
                  <a:srgbClr val="FF0000"/>
                </a:solidFill>
                <a:latin typeface="Microsoft YaHei Light" panose="020B0502040204020203" pitchFamily="34" charset="-122"/>
                <a:ea typeface="Microsoft YaHei Light" panose="020B0502040204020203" pitchFamily="34" charset="-122"/>
              </a:rPr>
              <a:t>3-8</a:t>
            </a:r>
            <a:r>
              <a:rPr kumimoji="1" lang="zh-CN" altLang="en-US" sz="1400" dirty="0">
                <a:solidFill>
                  <a:srgbClr val="FF0000"/>
                </a:solidFill>
                <a:latin typeface="Microsoft YaHei Light" panose="020B0502040204020203" pitchFamily="34" charset="-122"/>
                <a:ea typeface="Microsoft YaHei Light" panose="020B0502040204020203" pitchFamily="34" charset="-122"/>
              </a:rPr>
              <a:t>之间</a:t>
            </a:r>
            <a:r>
              <a:rPr kumimoji="1" lang="zh-CN" altLang="en-US" sz="1400" dirty="0">
                <a:latin typeface="Microsoft YaHei Light" panose="020B0502040204020203" pitchFamily="34" charset="-122"/>
                <a:ea typeface="Microsoft YaHei Light" panose="020B0502040204020203" pitchFamily="34" charset="-122"/>
              </a:rPr>
              <a:t>为该</a:t>
            </a:r>
            <a:r>
              <a:rPr kumimoji="1" lang="en-US" altLang="zh-CN" sz="1400" dirty="0">
                <a:latin typeface="Microsoft YaHei Light" panose="020B0502040204020203" pitchFamily="34" charset="-122"/>
                <a:ea typeface="Microsoft YaHei Light" panose="020B0502040204020203" pitchFamily="34" charset="-122"/>
              </a:rPr>
              <a:t>controller</a:t>
            </a:r>
            <a:r>
              <a:rPr kumimoji="1" lang="zh-CN" altLang="en-US" sz="1400" dirty="0">
                <a:latin typeface="Microsoft YaHei Light" panose="020B0502040204020203" pitchFamily="34" charset="-122"/>
                <a:ea typeface="Microsoft YaHei Light" panose="020B0502040204020203" pitchFamily="34" charset="-122"/>
              </a:rPr>
              <a:t>分配</a:t>
            </a:r>
            <a:r>
              <a:rPr kumimoji="1" lang="en-US" altLang="zh-CN" sz="1400" dirty="0">
                <a:latin typeface="Microsoft YaHei Light" panose="020B0502040204020203" pitchFamily="34" charset="-122"/>
                <a:ea typeface="Microsoft YaHei Light" panose="020B0502040204020203" pitchFamily="34" charset="-122"/>
              </a:rPr>
              <a:t>switch</a:t>
            </a:r>
            <a:r>
              <a:rPr kumimoji="1" lang="zh-CN" altLang="en-US" sz="1400" dirty="0">
                <a:latin typeface="Microsoft YaHei Light" panose="020B0502040204020203" pitchFamily="34" charset="-122"/>
                <a:ea typeface="Microsoft YaHei Light" panose="020B0502040204020203" pitchFamily="34" charset="-122"/>
              </a:rPr>
              <a:t>。</a:t>
            </a:r>
            <a:endParaRPr kumimoji="1" lang="en-US" altLang="zh-CN" sz="1400" dirty="0">
              <a:latin typeface="Microsoft YaHei Light" panose="020B0502040204020203" pitchFamily="34" charset="-122"/>
              <a:ea typeface="Microsoft YaHei Light" panose="020B0502040204020203" pitchFamily="34" charset="-122"/>
            </a:endParaRPr>
          </a:p>
          <a:p>
            <a:pPr>
              <a:lnSpc>
                <a:spcPct val="130000"/>
              </a:lnSpc>
            </a:pPr>
            <a:r>
              <a:rPr kumimoji="1" lang="zh-CN" altLang="en-US" sz="1400" dirty="0">
                <a:solidFill>
                  <a:srgbClr val="FF0000"/>
                </a:solidFill>
                <a:latin typeface="Microsoft YaHei Light" panose="020B0502040204020203" pitchFamily="34" charset="-122"/>
                <a:ea typeface="Microsoft YaHei Light" panose="020B0502040204020203" pitchFamily="34" charset="-122"/>
              </a:rPr>
              <a:t>接下来</a:t>
            </a:r>
            <a:r>
              <a:rPr kumimoji="1" lang="zh-CN" altLang="en-US" sz="1400" dirty="0">
                <a:latin typeface="Microsoft YaHei Light" panose="020B0502040204020203" pitchFamily="34" charset="-122"/>
                <a:ea typeface="Microsoft YaHei Light" panose="020B0502040204020203" pitchFamily="34" charset="-122"/>
              </a:rPr>
              <a:t>，放置</a:t>
            </a:r>
            <a:r>
              <a:rPr kumimoji="1" lang="en-US" altLang="zh-CN" sz="1400" dirty="0">
                <a:latin typeface="Microsoft YaHei Light" panose="020B0502040204020203" pitchFamily="34" charset="-122"/>
                <a:ea typeface="Microsoft YaHei Light" panose="020B0502040204020203" pitchFamily="34" charset="-122"/>
              </a:rPr>
              <a:t>SC</a:t>
            </a:r>
            <a:r>
              <a:rPr kumimoji="1" lang="zh-CN" altLang="en-US" sz="1400" dirty="0">
                <a:latin typeface="Microsoft YaHei Light" panose="020B0502040204020203" pitchFamily="34" charset="-122"/>
                <a:ea typeface="Microsoft YaHei Light" panose="020B0502040204020203" pitchFamily="34" charset="-122"/>
              </a:rPr>
              <a:t>并为</a:t>
            </a:r>
            <a:r>
              <a:rPr kumimoji="1" lang="en-US" altLang="zh-CN" sz="1400" dirty="0">
                <a:latin typeface="Microsoft YaHei Light" panose="020B0502040204020203" pitchFamily="34" charset="-122"/>
                <a:ea typeface="Microsoft YaHei Light" panose="020B0502040204020203" pitchFamily="34" charset="-122"/>
              </a:rPr>
              <a:t>C</a:t>
            </a:r>
            <a:r>
              <a:rPr kumimoji="1" lang="zh-CN" altLang="en-US" sz="1400" dirty="0">
                <a:latin typeface="Microsoft YaHei Light" panose="020B0502040204020203" pitchFamily="34" charset="-122"/>
                <a:ea typeface="Microsoft YaHei Light" panose="020B0502040204020203" pitchFamily="34" charset="-122"/>
              </a:rPr>
              <a:t>分配</a:t>
            </a:r>
            <a:r>
              <a:rPr kumimoji="1" lang="en-US" altLang="zh-CN" sz="1400" dirty="0">
                <a:latin typeface="Microsoft YaHei Light" panose="020B0502040204020203" pitchFamily="34" charset="-122"/>
                <a:ea typeface="Microsoft YaHei Light" panose="020B0502040204020203" pitchFamily="34" charset="-122"/>
              </a:rPr>
              <a:t>SC</a:t>
            </a:r>
            <a:r>
              <a:rPr kumimoji="1" lang="zh-CN" altLang="en-US" sz="1400" dirty="0">
                <a:latin typeface="Microsoft YaHei Light" panose="020B0502040204020203" pitchFamily="34" charset="-122"/>
                <a:ea typeface="Microsoft YaHei Light" panose="020B0502040204020203" pitchFamily="34" charset="-122"/>
              </a:rPr>
              <a:t>。</a:t>
            </a:r>
            <a:endParaRPr kumimoji="1" lang="en-US" altLang="zh-CN" sz="1400" dirty="0">
              <a:latin typeface="Microsoft YaHei Light" panose="020B0502040204020203" pitchFamily="34" charset="-122"/>
              <a:ea typeface="Microsoft YaHei Light" panose="020B0502040204020203" pitchFamily="34" charset="-122"/>
            </a:endParaRPr>
          </a:p>
          <a:p>
            <a:pPr>
              <a:lnSpc>
                <a:spcPct val="130000"/>
              </a:lnSpc>
            </a:pPr>
            <a:r>
              <a:rPr kumimoji="1" lang="zh-CN" altLang="en-US" sz="1400" dirty="0">
                <a:solidFill>
                  <a:srgbClr val="FF0000"/>
                </a:solidFill>
                <a:latin typeface="Microsoft YaHei Light" panose="020B0502040204020203" pitchFamily="34" charset="-122"/>
                <a:ea typeface="Microsoft YaHei Light" panose="020B0502040204020203" pitchFamily="34" charset="-122"/>
              </a:rPr>
              <a:t>最后</a:t>
            </a:r>
            <a:r>
              <a:rPr kumimoji="1" lang="zh-CN" altLang="en-US" sz="1400" dirty="0">
                <a:latin typeface="Microsoft YaHei Light" panose="020B0502040204020203" pitchFamily="34" charset="-122"/>
                <a:ea typeface="Microsoft YaHei Light" panose="020B0502040204020203" pitchFamily="34" charset="-122"/>
              </a:rPr>
              <a:t>更新</a:t>
            </a:r>
            <a:r>
              <a:rPr kumimoji="1" lang="en-US" altLang="zh-CN" sz="1400" dirty="0">
                <a:latin typeface="Microsoft YaHei Light" panose="020B0502040204020203" pitchFamily="34" charset="-122"/>
                <a:ea typeface="Microsoft YaHei Light" panose="020B0502040204020203" pitchFamily="34" charset="-122"/>
              </a:rPr>
              <a:t>controller</a:t>
            </a:r>
            <a:r>
              <a:rPr kumimoji="1" lang="zh-CN" altLang="en-US" sz="1400" dirty="0">
                <a:latin typeface="Microsoft YaHei Light" panose="020B0502040204020203" pitchFamily="34" charset="-122"/>
                <a:ea typeface="Microsoft YaHei Light" panose="020B0502040204020203" pitchFamily="34" charset="-122"/>
              </a:rPr>
              <a:t>，因为一个控制器只能连接到一个超级控制器。</a:t>
            </a:r>
            <a:endParaRPr kumimoji="1" lang="en-US" altLang="zh-CN" sz="1400" dirty="0">
              <a:latin typeface="Microsoft YaHei Light" panose="020B0502040204020203" pitchFamily="34" charset="-122"/>
              <a:ea typeface="Microsoft YaHei Light" panose="020B0502040204020203" pitchFamily="34" charset="-122"/>
            </a:endParaRPr>
          </a:p>
          <a:p>
            <a:pPr>
              <a:lnSpc>
                <a:spcPct val="130000"/>
              </a:lnSpc>
            </a:pPr>
            <a:r>
              <a:rPr kumimoji="1" lang="zh-CN" altLang="en-US" sz="1400" dirty="0">
                <a:solidFill>
                  <a:srgbClr val="FF0000"/>
                </a:solidFill>
                <a:latin typeface="Microsoft YaHei Light" panose="020B0502040204020203" pitchFamily="34" charset="-122"/>
                <a:ea typeface="Microsoft YaHei Light" panose="020B0502040204020203" pitchFamily="34" charset="-122"/>
              </a:rPr>
              <a:t>重复</a:t>
            </a:r>
            <a:r>
              <a:rPr kumimoji="1" lang="en-US" altLang="zh-CN" sz="1400" dirty="0">
                <a:latin typeface="Microsoft YaHei Light" panose="020B0502040204020203" pitchFamily="34" charset="-122"/>
                <a:ea typeface="Microsoft YaHei Light" panose="020B0502040204020203" pitchFamily="34" charset="-122"/>
              </a:rPr>
              <a:t>CCPA</a:t>
            </a:r>
            <a:r>
              <a:rPr kumimoji="1" lang="zh-CN" altLang="en-US" sz="1400" dirty="0">
                <a:latin typeface="Microsoft YaHei Light" panose="020B0502040204020203" pitchFamily="34" charset="-122"/>
                <a:ea typeface="Microsoft YaHei Light" panose="020B0502040204020203" pitchFamily="34" charset="-122"/>
              </a:rPr>
              <a:t>算法，直到每个交换机连接到一个控制器。</a:t>
            </a:r>
          </a:p>
        </p:txBody>
      </p:sp>
      <p:sp>
        <p:nvSpPr>
          <p:cNvPr id="10" name="文本框 9">
            <a:extLst>
              <a:ext uri="{FF2B5EF4-FFF2-40B4-BE49-F238E27FC236}">
                <a16:creationId xmlns:a16="http://schemas.microsoft.com/office/drawing/2014/main" id="{6C1988D5-78D3-485B-8C11-5A0A6E99DB4D}"/>
              </a:ext>
            </a:extLst>
          </p:cNvPr>
          <p:cNvSpPr txBox="1"/>
          <p:nvPr/>
        </p:nvSpPr>
        <p:spPr>
          <a:xfrm>
            <a:off x="4846215" y="6060868"/>
            <a:ext cx="2895109" cy="346570"/>
          </a:xfrm>
          <a:prstGeom prst="rect">
            <a:avLst/>
          </a:prstGeom>
          <a:noFill/>
        </p:spPr>
        <p:txBody>
          <a:bodyPr wrap="square" rtlCol="0">
            <a:spAutoFit/>
          </a:bodyPr>
          <a:lstStyle/>
          <a:p>
            <a:pPr algn="ctr">
              <a:lnSpc>
                <a:spcPct val="130000"/>
              </a:lnSpc>
            </a:pPr>
            <a:r>
              <a:rPr kumimoji="1" lang="zh-CN" altLang="en-US" sz="1400" dirty="0">
                <a:latin typeface="Microsoft YaHei Light" panose="020B0502040204020203" pitchFamily="34" charset="-122"/>
                <a:ea typeface="Microsoft YaHei Light" panose="020B0502040204020203" pitchFamily="34" charset="-122"/>
              </a:rPr>
              <a:t>文章还给出了算法的逼近比</a:t>
            </a:r>
          </a:p>
        </p:txBody>
      </p:sp>
      <p:pic>
        <p:nvPicPr>
          <p:cNvPr id="12" name="图片 11">
            <a:extLst>
              <a:ext uri="{FF2B5EF4-FFF2-40B4-BE49-F238E27FC236}">
                <a16:creationId xmlns:a16="http://schemas.microsoft.com/office/drawing/2014/main" id="{9696D614-8C71-4F26-8781-525EBD7803F7}"/>
              </a:ext>
            </a:extLst>
          </p:cNvPr>
          <p:cNvPicPr>
            <a:picLocks noChangeAspect="1"/>
          </p:cNvPicPr>
          <p:nvPr/>
        </p:nvPicPr>
        <p:blipFill>
          <a:blip r:embed="rId9"/>
          <a:stretch>
            <a:fillRect/>
          </a:stretch>
        </p:blipFill>
        <p:spPr>
          <a:xfrm>
            <a:off x="7574205" y="6060868"/>
            <a:ext cx="3546556" cy="338535"/>
          </a:xfrm>
          <a:prstGeom prst="rect">
            <a:avLst/>
          </a:prstGeom>
        </p:spPr>
      </p:pic>
      <p:sp>
        <p:nvSpPr>
          <p:cNvPr id="34" name="流程图: 延期 33">
            <a:extLst>
              <a:ext uri="{FF2B5EF4-FFF2-40B4-BE49-F238E27FC236}">
                <a16:creationId xmlns:a16="http://schemas.microsoft.com/office/drawing/2014/main" id="{1A06C611-BA3B-4CEB-B332-6BC412D752D9}"/>
              </a:ext>
            </a:extLst>
          </p:cNvPr>
          <p:cNvSpPr/>
          <p:nvPr/>
        </p:nvSpPr>
        <p:spPr>
          <a:xfrm flipH="1">
            <a:off x="11644604" y="5559031"/>
            <a:ext cx="544378" cy="524232"/>
          </a:xfrm>
          <a:prstGeom prst="flowChartDelay">
            <a:avLst/>
          </a:prstGeom>
          <a:solidFill>
            <a:srgbClr val="D217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7</a:t>
            </a:r>
            <a:endParaRPr lang="zh-CN" altLang="en-US" dirty="0"/>
          </a:p>
        </p:txBody>
      </p:sp>
      <p:cxnSp>
        <p:nvCxnSpPr>
          <p:cNvPr id="14" name="直接箭头连接符 13">
            <a:extLst>
              <a:ext uri="{FF2B5EF4-FFF2-40B4-BE49-F238E27FC236}">
                <a16:creationId xmlns:a16="http://schemas.microsoft.com/office/drawing/2014/main" id="{FD802CB3-8728-45AB-8D26-B6496CB81DC1}"/>
              </a:ext>
            </a:extLst>
          </p:cNvPr>
          <p:cNvCxnSpPr/>
          <p:nvPr/>
        </p:nvCxnSpPr>
        <p:spPr>
          <a:xfrm flipH="1">
            <a:off x="6462940" y="2539014"/>
            <a:ext cx="1735583" cy="3817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a:extLst>
              <a:ext uri="{FF2B5EF4-FFF2-40B4-BE49-F238E27FC236}">
                <a16:creationId xmlns:a16="http://schemas.microsoft.com/office/drawing/2014/main" id="{2BE5F04D-748C-41EA-8B6B-91B6DF96FC23}"/>
              </a:ext>
            </a:extLst>
          </p:cNvPr>
          <p:cNvCxnSpPr/>
          <p:nvPr/>
        </p:nvCxnSpPr>
        <p:spPr>
          <a:xfrm flipH="1">
            <a:off x="7377340" y="2539014"/>
            <a:ext cx="1970143" cy="3817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9982888"/>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none" rtlCol="0">
        <a:spAutoFit/>
      </a:bodyPr>
      <a:lstStyle>
        <a:defPPr algn="ctr">
          <a:lnSpc>
            <a:spcPct val="130000"/>
          </a:lnSpc>
          <a:defRPr kumimoji="1" sz="1200" dirty="0">
            <a:latin typeface="Source Han Sans SC Normal" panose="020B0400000000000000" pitchFamily="34" charset="-128"/>
            <a:ea typeface="Source Han Sans SC Normal" panose="020B0400000000000000" pitchFamily="34" charset="-128"/>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4328</TotalTime>
  <Words>2701</Words>
  <Application>Microsoft Office PowerPoint</Application>
  <PresentationFormat>宽屏</PresentationFormat>
  <Paragraphs>315</Paragraphs>
  <Slides>31</Slides>
  <Notes>29</Notes>
  <HiddenSlides>0</HiddenSlides>
  <MMClips>0</MMClips>
  <ScaleCrop>false</ScaleCrop>
  <HeadingPairs>
    <vt:vector size="8" baseType="variant">
      <vt:variant>
        <vt:lpstr>已用的字体</vt:lpstr>
      </vt:variant>
      <vt:variant>
        <vt:i4>10</vt:i4>
      </vt:variant>
      <vt:variant>
        <vt:lpstr>主题</vt:lpstr>
      </vt:variant>
      <vt:variant>
        <vt:i4>1</vt:i4>
      </vt:variant>
      <vt:variant>
        <vt:lpstr>嵌入 OLE 服务器</vt:lpstr>
      </vt:variant>
      <vt:variant>
        <vt:i4>1</vt:i4>
      </vt:variant>
      <vt:variant>
        <vt:lpstr>幻灯片标题</vt:lpstr>
      </vt:variant>
      <vt:variant>
        <vt:i4>31</vt:i4>
      </vt:variant>
    </vt:vector>
  </HeadingPairs>
  <TitlesOfParts>
    <vt:vector size="43" baseType="lpstr">
      <vt:lpstr>Microsoft YaHei Light</vt:lpstr>
      <vt:lpstr>Source Han Sans SC Normal</vt:lpstr>
      <vt:lpstr>ZhenyanGB</vt:lpstr>
      <vt:lpstr>等线</vt:lpstr>
      <vt:lpstr>宋体</vt:lpstr>
      <vt:lpstr>Microsoft YaHei</vt:lpstr>
      <vt:lpstr>Microsoft YaHei</vt:lpstr>
      <vt:lpstr>Arial</vt:lpstr>
      <vt:lpstr>Times New Roman</vt:lpstr>
      <vt:lpstr>Wingdings</vt:lpstr>
      <vt:lpstr>Office 主题​​</vt:lpstr>
      <vt:lpstr>AxMath</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于 正洋</dc:creator>
  <cp:lastModifiedBy>ws</cp:lastModifiedBy>
  <cp:revision>382</cp:revision>
  <dcterms:created xsi:type="dcterms:W3CDTF">2020-04-17T07:43:44Z</dcterms:created>
  <dcterms:modified xsi:type="dcterms:W3CDTF">2022-04-02T09:47:43Z</dcterms:modified>
</cp:coreProperties>
</file>